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notesSlides/notesSlide1.xml" ContentType="application/vnd.openxmlformats-officedocument.presentationml.notesSlide+xml"/>
  <Override PartName="/ppt/slideLayouts/slideLayout10.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5"/>
  </p:notesMasterIdLst>
  <p:sldIdLst>
    <p:sldId id="256" r:id="rId2"/>
    <p:sldId id="262" r:id="rId3"/>
    <p:sldId id="269" r:id="rId4"/>
    <p:sldId id="260" r:id="rId5"/>
    <p:sldId id="270" r:id="rId6"/>
    <p:sldId id="271" r:id="rId7"/>
    <p:sldId id="273" r:id="rId8"/>
    <p:sldId id="277" r:id="rId9"/>
    <p:sldId id="272" r:id="rId10"/>
    <p:sldId id="276" r:id="rId11"/>
    <p:sldId id="275" r:id="rId12"/>
    <p:sldId id="261" r:id="rId13"/>
    <p:sldId id="274"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16" d="100"/>
          <a:sy n="116" d="100"/>
        </p:scale>
        <p:origin x="715"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DE8DE6-FE3C-4019-9D97-0E778AB309EB}" type="datetimeFigureOut">
              <a:rPr lang="en-GB" smtClean="0"/>
              <a:t>21/10/2024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89D633-9C7E-4D05-8B52-0D3DCA490B82}" type="slidenum">
              <a:rPr lang="en-GB" smtClean="0"/>
              <a:t>‹#›</a:t>
            </a:fld>
            <a:endParaRPr lang="en-GB"/>
          </a:p>
        </p:txBody>
      </p:sp>
    </p:spTree>
    <p:extLst>
      <p:ext uri="{BB962C8B-B14F-4D97-AF65-F5344CB8AC3E}">
        <p14:creationId xmlns:p14="http://schemas.microsoft.com/office/powerpoint/2010/main" val="5814058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C89D633-9C7E-4D05-8B52-0D3DCA490B82}" type="slidenum">
              <a:rPr lang="en-GB" smtClean="0"/>
              <a:t>4</a:t>
            </a:fld>
            <a:endParaRPr lang="en-GB"/>
          </a:p>
        </p:txBody>
      </p:sp>
    </p:spTree>
    <p:extLst>
      <p:ext uri="{BB962C8B-B14F-4D97-AF65-F5344CB8AC3E}">
        <p14:creationId xmlns:p14="http://schemas.microsoft.com/office/powerpoint/2010/main" val="40070848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10/21/2024</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10/21/2024</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1D078-4435-6A29-7035-5F652D5A76B4}"/>
              </a:ext>
            </a:extLst>
          </p:cNvPr>
          <p:cNvSpPr>
            <a:spLocks noGrp="1"/>
          </p:cNvSpPr>
          <p:nvPr>
            <p:ph type="ctrTitle"/>
          </p:nvPr>
        </p:nvSpPr>
        <p:spPr>
          <a:xfrm>
            <a:off x="1604865" y="1464906"/>
            <a:ext cx="10168745" cy="2258009"/>
          </a:xfrm>
        </p:spPr>
        <p:txBody>
          <a:bodyPr>
            <a:normAutofit/>
          </a:bodyPr>
          <a:lstStyle/>
          <a:p>
            <a:r>
              <a:rPr lang="zh-CN" altLang="en-US" b="1" dirty="0">
                <a:latin typeface="KaiTi" panose="02010609060101010101" pitchFamily="49" charset="-122"/>
                <a:ea typeface="KaiTi" panose="02010609060101010101" pitchFamily="49" charset="-122"/>
              </a:rPr>
              <a:t>国际法委员会第七十五届会议报告翻译工作总结</a:t>
            </a:r>
            <a:endParaRPr lang="en-GB" b="1" dirty="0">
              <a:latin typeface="KaiTi" panose="02010609060101010101" pitchFamily="49" charset="-122"/>
              <a:ea typeface="KaiTi" panose="02010609060101010101" pitchFamily="49" charset="-122"/>
            </a:endParaRPr>
          </a:p>
        </p:txBody>
      </p:sp>
    </p:spTree>
    <p:extLst>
      <p:ext uri="{BB962C8B-B14F-4D97-AF65-F5344CB8AC3E}">
        <p14:creationId xmlns:p14="http://schemas.microsoft.com/office/powerpoint/2010/main" val="428553577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id="{A73921D1-3F46-D23C-8908-ADB8E47F6DB4}"/>
              </a:ext>
            </a:extLst>
          </p:cNvPr>
          <p:cNvSpPr/>
          <p:nvPr/>
        </p:nvSpPr>
        <p:spPr>
          <a:xfrm>
            <a:off x="1790700" y="438150"/>
            <a:ext cx="10029825" cy="5981699"/>
          </a:xfrm>
          <a:prstGeom prst="round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Ø"/>
            </a:pPr>
            <a:r>
              <a:rPr lang="en-GB" b="1" dirty="0">
                <a:solidFill>
                  <a:srgbClr val="0070C0"/>
                </a:solidFill>
                <a:latin typeface="KaiTi" panose="02010609060101010101" pitchFamily="49" charset="-122"/>
                <a:ea typeface="KaiTi" panose="02010609060101010101" pitchFamily="49" charset="-122"/>
              </a:rPr>
              <a:t>Legal effect		</a:t>
            </a:r>
          </a:p>
          <a:p>
            <a:pPr marL="285750" indent="-285750">
              <a:buFont typeface="Wingdings" panose="05000000000000000000" pitchFamily="2" charset="2"/>
              <a:buChar char="Ø"/>
            </a:pPr>
            <a:endParaRPr lang="en-GB" altLang="zh-CN" b="1" dirty="0">
              <a:solidFill>
                <a:srgbClr val="0070C0"/>
              </a:solidFill>
              <a:latin typeface="KaiTi" panose="02010609060101010101" pitchFamily="49" charset="-122"/>
              <a:ea typeface="KaiTi" panose="02010609060101010101" pitchFamily="49" charset="-122"/>
            </a:endParaRPr>
          </a:p>
          <a:p>
            <a:r>
              <a:rPr lang="zh-CN" altLang="en-US" b="1" dirty="0">
                <a:solidFill>
                  <a:srgbClr val="0070C0"/>
                </a:solidFill>
                <a:latin typeface="KaiTi" panose="02010609060101010101" pitchFamily="49" charset="-122"/>
                <a:ea typeface="KaiTi" panose="02010609060101010101" pitchFamily="49" charset="-122"/>
              </a:rPr>
              <a:t>两种译法，须根据语境判断：</a:t>
            </a:r>
            <a:endParaRPr lang="en-GB" altLang="zh-CN" b="1" dirty="0">
              <a:solidFill>
                <a:srgbClr val="0070C0"/>
              </a:solidFill>
              <a:latin typeface="KaiTi" panose="02010609060101010101" pitchFamily="49" charset="-122"/>
              <a:ea typeface="KaiTi" panose="02010609060101010101" pitchFamily="49" charset="-122"/>
            </a:endParaRPr>
          </a:p>
          <a:p>
            <a:endParaRPr lang="en-GB" altLang="zh-CN" b="1" dirty="0">
              <a:solidFill>
                <a:srgbClr val="0070C0"/>
              </a:solidFill>
              <a:latin typeface="KaiTi" panose="02010609060101010101" pitchFamily="49" charset="-122"/>
              <a:ea typeface="KaiTi" panose="02010609060101010101" pitchFamily="49" charset="-122"/>
            </a:endParaRPr>
          </a:p>
          <a:p>
            <a:r>
              <a:rPr lang="en-GB" altLang="zh-CN" b="1" dirty="0">
                <a:solidFill>
                  <a:srgbClr val="0070C0"/>
                </a:solidFill>
                <a:latin typeface="KaiTi" panose="02010609060101010101" pitchFamily="49" charset="-122"/>
                <a:ea typeface="KaiTi" panose="02010609060101010101" pitchFamily="49" charset="-122"/>
              </a:rPr>
              <a:t>		</a:t>
            </a:r>
            <a:r>
              <a:rPr lang="zh-CN" altLang="en-US" b="1" dirty="0">
                <a:solidFill>
                  <a:srgbClr val="0070C0"/>
                </a:solidFill>
                <a:latin typeface="KaiTi" panose="02010609060101010101" pitchFamily="49" charset="-122"/>
                <a:ea typeface="KaiTi" panose="02010609060101010101" pitchFamily="49" charset="-122"/>
              </a:rPr>
              <a:t>法律效力（约束力和强制力）</a:t>
            </a:r>
            <a:endParaRPr lang="en-GB" altLang="zh-CN" b="1" dirty="0">
              <a:solidFill>
                <a:srgbClr val="0070C0"/>
              </a:solidFill>
              <a:latin typeface="KaiTi" panose="02010609060101010101" pitchFamily="49" charset="-122"/>
              <a:ea typeface="KaiTi" panose="02010609060101010101" pitchFamily="49" charset="-122"/>
            </a:endParaRPr>
          </a:p>
          <a:p>
            <a:r>
              <a:rPr lang="en-GB" b="1" dirty="0">
                <a:solidFill>
                  <a:srgbClr val="0070C0"/>
                </a:solidFill>
                <a:latin typeface="KaiTi" panose="02010609060101010101" pitchFamily="49" charset="-122"/>
                <a:ea typeface="KaiTi" panose="02010609060101010101" pitchFamily="49" charset="-122"/>
              </a:rPr>
              <a:t>		</a:t>
            </a:r>
            <a:r>
              <a:rPr lang="zh-CN" altLang="en-US" b="1" dirty="0">
                <a:solidFill>
                  <a:srgbClr val="0070C0"/>
                </a:solidFill>
                <a:latin typeface="KaiTi" panose="02010609060101010101" pitchFamily="49" charset="-122"/>
                <a:ea typeface="KaiTi" panose="02010609060101010101" pitchFamily="49" charset="-122"/>
              </a:rPr>
              <a:t>法律效果（法律影响，比如发挥解释作用、被援引为依据和证据、对国</a:t>
            </a:r>
            <a:r>
              <a:rPr lang="en-GB" altLang="zh-CN" b="1" dirty="0">
                <a:solidFill>
                  <a:srgbClr val="0070C0"/>
                </a:solidFill>
                <a:latin typeface="KaiTi" panose="02010609060101010101" pitchFamily="49" charset="-122"/>
                <a:ea typeface="KaiTi" panose="02010609060101010101" pitchFamily="49" charset="-122"/>
              </a:rPr>
              <a:t>				  			  </a:t>
            </a:r>
            <a:r>
              <a:rPr lang="zh-CN" altLang="en-US" b="1" dirty="0">
                <a:solidFill>
                  <a:srgbClr val="0070C0"/>
                </a:solidFill>
                <a:latin typeface="KaiTi" panose="02010609060101010101" pitchFamily="49" charset="-122"/>
                <a:ea typeface="KaiTi" panose="02010609060101010101" pitchFamily="49" charset="-122"/>
              </a:rPr>
              <a:t>际法渊源的形成产生影响，等等）</a:t>
            </a:r>
            <a:endParaRPr lang="en-GB" altLang="zh-CN" b="1" dirty="0">
              <a:solidFill>
                <a:srgbClr val="0070C0"/>
              </a:solidFill>
              <a:latin typeface="KaiTi" panose="02010609060101010101" pitchFamily="49" charset="-122"/>
              <a:ea typeface="KaiTi" panose="02010609060101010101" pitchFamily="49" charset="-122"/>
            </a:endParaRPr>
          </a:p>
          <a:p>
            <a:endParaRPr lang="en-GB" b="1" dirty="0">
              <a:solidFill>
                <a:srgbClr val="0070C0"/>
              </a:solidFill>
              <a:latin typeface="KaiTi" panose="02010609060101010101" pitchFamily="49" charset="-122"/>
              <a:ea typeface="KaiTi" panose="02010609060101010101" pitchFamily="49" charset="-122"/>
            </a:endParaRPr>
          </a:p>
          <a:p>
            <a:r>
              <a:rPr lang="zh-CN" altLang="en-US" b="1" dirty="0">
                <a:solidFill>
                  <a:srgbClr val="0070C0"/>
                </a:solidFill>
                <a:latin typeface="KaiTi" panose="02010609060101010101" pitchFamily="49" charset="-122"/>
                <a:ea typeface="KaiTi" panose="02010609060101010101" pitchFamily="49" charset="-122"/>
              </a:rPr>
              <a:t>“不具法律约束力的国际协定”专题</a:t>
            </a:r>
            <a:endParaRPr lang="en-GB" b="1" dirty="0">
              <a:solidFill>
                <a:srgbClr val="0070C0"/>
              </a:solidFill>
              <a:latin typeface="KaiTi" panose="02010609060101010101" pitchFamily="49" charset="-122"/>
              <a:ea typeface="KaiTi" panose="02010609060101010101" pitchFamily="49" charset="-122"/>
            </a:endParaRPr>
          </a:p>
          <a:p>
            <a:endParaRPr lang="en-GB" b="1" dirty="0">
              <a:solidFill>
                <a:srgbClr val="0070C0"/>
              </a:solidFill>
              <a:latin typeface="KaiTi" panose="02010609060101010101" pitchFamily="49" charset="-122"/>
              <a:ea typeface="KaiTi" panose="02010609060101010101" pitchFamily="49" charset="-122"/>
            </a:endParaRPr>
          </a:p>
          <a:p>
            <a:r>
              <a:rPr lang="en-GB"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Some members welcomed the view of the Special Rapporteur that provisions contained in treaties that did not contain binding text and the </a:t>
            </a:r>
            <a:r>
              <a:rPr lang="en-GB" altLang="zh-CN" b="1" dirty="0">
                <a:solidFill>
                  <a:srgbClr val="FF0000"/>
                </a:solidFill>
                <a:latin typeface="Times New Roman" panose="02020603050405020304" pitchFamily="18" charset="0"/>
                <a:ea typeface="KaiTi" panose="02010609060101010101" pitchFamily="49" charset="-122"/>
                <a:cs typeface="Times New Roman" panose="02020603050405020304" pitchFamily="18" charset="0"/>
              </a:rPr>
              <a:t>legal effect</a:t>
            </a:r>
            <a:r>
              <a:rPr lang="en-GB"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 of treaties that had not entered into force should be excluded from the scope of the topic.</a:t>
            </a:r>
          </a:p>
          <a:p>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特别报告员认为应将条约中不含约束性文字的条款以及尚未生效条约的</a:t>
            </a:r>
            <a:r>
              <a:rPr lang="zh-CN" altLang="en-US" b="1" dirty="0">
                <a:solidFill>
                  <a:srgbClr val="FF0000"/>
                </a:solidFill>
                <a:latin typeface="Times New Roman" panose="02020603050405020304" pitchFamily="18" charset="0"/>
                <a:ea typeface="KaiTi" panose="02010609060101010101" pitchFamily="49" charset="-122"/>
                <a:cs typeface="Times New Roman" panose="02020603050405020304" pitchFamily="18" charset="0"/>
              </a:rPr>
              <a:t>法律效力</a:t>
            </a: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问题排除在该专题范围之外，一些委员对此表示欢迎。</a:t>
            </a:r>
            <a:endParaRPr lang="en-GB"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endParaRPr>
          </a:p>
          <a:p>
            <a:endParaRPr lang="en-GB"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endParaRPr>
          </a:p>
          <a:p>
            <a:r>
              <a:rPr lang="en-GB"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Some members were of the view that non-legally binding international agreements might produce direct or indirect </a:t>
            </a:r>
            <a:r>
              <a:rPr lang="en-GB" b="1" dirty="0">
                <a:solidFill>
                  <a:srgbClr val="FF0000"/>
                </a:solidFill>
                <a:latin typeface="Times New Roman" panose="02020603050405020304" pitchFamily="18" charset="0"/>
                <a:ea typeface="KaiTi" panose="02010609060101010101" pitchFamily="49" charset="-122"/>
                <a:cs typeface="Times New Roman" panose="02020603050405020304" pitchFamily="18" charset="0"/>
              </a:rPr>
              <a:t>legal effects </a:t>
            </a:r>
            <a:r>
              <a:rPr lang="en-GB"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in certain circumstances. </a:t>
            </a:r>
          </a:p>
          <a:p>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一些委员认为，不具法律约束力的国际协定在特定情况下可能会产生直接或间接的</a:t>
            </a:r>
            <a:r>
              <a:rPr lang="zh-CN" altLang="en-US" b="1" dirty="0">
                <a:solidFill>
                  <a:srgbClr val="FF0000"/>
                </a:solidFill>
                <a:latin typeface="Times New Roman" panose="02020603050405020304" pitchFamily="18" charset="0"/>
                <a:ea typeface="KaiTi" panose="02010609060101010101" pitchFamily="49" charset="-122"/>
                <a:cs typeface="Times New Roman" panose="02020603050405020304" pitchFamily="18" charset="0"/>
              </a:rPr>
              <a:t>法律效果</a:t>
            </a: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a:t>
            </a:r>
            <a:endParaRPr lang="en-GB"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89889943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D76D483C-C584-4524-F829-D78C8124C83B}"/>
              </a:ext>
            </a:extLst>
          </p:cNvPr>
          <p:cNvSpPr/>
          <p:nvPr/>
        </p:nvSpPr>
        <p:spPr>
          <a:xfrm>
            <a:off x="2524125" y="895349"/>
            <a:ext cx="8543925" cy="3381375"/>
          </a:xfrm>
          <a:prstGeom prst="round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Ø"/>
            </a:pPr>
            <a:r>
              <a:rPr lang="en-US"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p</a:t>
            </a:r>
            <a:r>
              <a:rPr lang="en-GB" b="1" dirty="0" err="1">
                <a:solidFill>
                  <a:srgbClr val="0070C0"/>
                </a:solidFill>
                <a:latin typeface="Times New Roman" panose="02020603050405020304" pitchFamily="18" charset="0"/>
                <a:ea typeface="KaiTi" panose="02010609060101010101" pitchFamily="49" charset="-122"/>
                <a:cs typeface="Times New Roman" panose="02020603050405020304" pitchFamily="18" charset="0"/>
              </a:rPr>
              <a:t>roposed</a:t>
            </a:r>
            <a:r>
              <a:rPr lang="en-GB"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	</a:t>
            </a: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目前多见的译法是“拟议</a:t>
            </a:r>
            <a:r>
              <a:rPr lang="en-GB"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a:t>
            </a: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的</a:t>
            </a:r>
            <a:r>
              <a:rPr lang="en-GB"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a:t>
            </a: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”，但这个译法在很多语境中并不合适。“拟议”可以有两种解读：一、打算讨论的、打算审议的（因为“拟”的意思是“打算”）；二、草拟（</a:t>
            </a:r>
            <a:r>
              <a:rPr lang="en-US"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a:t>
            </a: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现代汉语词典</a:t>
            </a:r>
            <a:r>
              <a:rPr lang="en-US"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a:t>
            </a: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中有这么一个词条。这种解读应该是取了“拟”字的“拟订”“起草”之意，而完全忽略了“议”字）。在我们的很多语境中，无论以哪种方式解读“拟议”，用它来翻译</a:t>
            </a:r>
            <a:r>
              <a:rPr lang="en-GB"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proposed</a:t>
            </a: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都不合适。按照第一种方式解读的问题在于，一份草案，一旦已经开始审议，就不再是“打算审议的”了，不能再称为“拟议草案”。按照第二种方式解读的问题在于，</a:t>
            </a:r>
            <a:r>
              <a:rPr lang="en-GB"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proposed</a:t>
            </a: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的重点是“提出”“提议”，而不是“草拟”，</a:t>
            </a:r>
            <a:r>
              <a:rPr lang="en-GB"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proposed form of the final product, proposed starting point</a:t>
            </a: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a:t>
            </a:r>
            <a:endParaRPr lang="en-GB"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endParaRPr>
          </a:p>
          <a:p>
            <a:endParaRPr lang="en-GB"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endParaRPr>
          </a:p>
          <a:p>
            <a:r>
              <a:rPr lang="en-GB"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     </a:t>
            </a: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建议可考虑译成“所提议的” “所提出的” 。</a:t>
            </a:r>
            <a:r>
              <a:rPr lang="en-GB"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	</a:t>
            </a:r>
          </a:p>
        </p:txBody>
      </p:sp>
      <p:sp>
        <p:nvSpPr>
          <p:cNvPr id="5" name="Rectangle: Rounded Corners 4">
            <a:extLst>
              <a:ext uri="{FF2B5EF4-FFF2-40B4-BE49-F238E27FC236}">
                <a16:creationId xmlns:a16="http://schemas.microsoft.com/office/drawing/2014/main" id="{1169C863-5F0D-6F1A-4E1D-FFAEF0B0EE91}"/>
              </a:ext>
            </a:extLst>
          </p:cNvPr>
          <p:cNvSpPr/>
          <p:nvPr/>
        </p:nvSpPr>
        <p:spPr>
          <a:xfrm>
            <a:off x="2524124" y="4791075"/>
            <a:ext cx="8543925" cy="1495425"/>
          </a:xfrm>
          <a:prstGeom prst="round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Ø"/>
            </a:pP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标点符号：中文中的省略号是居中的，而不是沉底的</a:t>
            </a:r>
            <a:r>
              <a:rPr lang="zh-CN" altLang="en-US"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a:t>
            </a:r>
            <a:endParaRPr lang="en-GB" dirty="0">
              <a:solidFill>
                <a:srgbClr val="0070C0"/>
              </a:solidFill>
              <a:latin typeface="Times New Roman" panose="02020603050405020304" pitchFamily="18" charset="0"/>
              <a:ea typeface="KaiTi"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3748492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3099FEF6-908B-8D15-EA9F-5982C5D48065}"/>
              </a:ext>
            </a:extLst>
          </p:cNvPr>
          <p:cNvSpPr/>
          <p:nvPr/>
        </p:nvSpPr>
        <p:spPr>
          <a:xfrm>
            <a:off x="2276476" y="297657"/>
            <a:ext cx="4838700" cy="1057275"/>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Rounded Corners 4">
            <a:extLst>
              <a:ext uri="{FF2B5EF4-FFF2-40B4-BE49-F238E27FC236}">
                <a16:creationId xmlns:a16="http://schemas.microsoft.com/office/drawing/2014/main" id="{24BE79A0-AE3C-61EE-3877-3E63FABFF071}"/>
              </a:ext>
            </a:extLst>
          </p:cNvPr>
          <p:cNvSpPr/>
          <p:nvPr/>
        </p:nvSpPr>
        <p:spPr>
          <a:xfrm>
            <a:off x="2565795" y="426244"/>
            <a:ext cx="6111480" cy="954882"/>
          </a:xfrm>
          <a:prstGeom prst="roundRect">
            <a:avLst/>
          </a:prstGeom>
          <a:solidFill>
            <a:schemeClr val="accent1">
              <a:lumMod val="40000"/>
              <a:lumOff val="60000"/>
            </a:schemeClr>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4600" b="1" dirty="0">
                <a:solidFill>
                  <a:srgbClr val="0070C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专题相关动态</a:t>
            </a:r>
            <a:endParaRPr lang="en-GB" sz="4600" b="1" dirty="0">
              <a:solidFill>
                <a:srgbClr val="0070C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endParaRPr>
          </a:p>
        </p:txBody>
      </p:sp>
      <p:sp>
        <p:nvSpPr>
          <p:cNvPr id="6" name="Oval 5">
            <a:extLst>
              <a:ext uri="{FF2B5EF4-FFF2-40B4-BE49-F238E27FC236}">
                <a16:creationId xmlns:a16="http://schemas.microsoft.com/office/drawing/2014/main" id="{FCB520A9-C109-F613-4D56-6F5B3DAA803F}"/>
              </a:ext>
            </a:extLst>
          </p:cNvPr>
          <p:cNvSpPr/>
          <p:nvPr/>
        </p:nvSpPr>
        <p:spPr>
          <a:xfrm>
            <a:off x="1891905" y="192882"/>
            <a:ext cx="1114425" cy="1162050"/>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Rounded Corners 6">
            <a:extLst>
              <a:ext uri="{FF2B5EF4-FFF2-40B4-BE49-F238E27FC236}">
                <a16:creationId xmlns:a16="http://schemas.microsoft.com/office/drawing/2014/main" id="{BB553E7D-0789-60DA-4CC6-86B320151FFD}"/>
              </a:ext>
            </a:extLst>
          </p:cNvPr>
          <p:cNvSpPr/>
          <p:nvPr/>
        </p:nvSpPr>
        <p:spPr>
          <a:xfrm>
            <a:off x="1300873" y="1820898"/>
            <a:ext cx="10813508" cy="2363822"/>
          </a:xfrm>
          <a:prstGeom prst="round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lnSpc>
                <a:spcPct val="125000"/>
              </a:lnSpc>
              <a:buFont typeface="Wingdings" panose="05000000000000000000" pitchFamily="2" charset="2"/>
              <a:buChar char="Ø"/>
            </a:pP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一个专题即将停止</a:t>
            </a:r>
            <a:endParaRPr lang="en-GB"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endParaRPr>
          </a:p>
          <a:p>
            <a:pPr>
              <a:lnSpc>
                <a:spcPct val="125000"/>
              </a:lnSpc>
            </a:pP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    </a:t>
            </a: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委员会第六十九届会议（</a:t>
            </a:r>
            <a:r>
              <a:rPr lang="en-US"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2017 </a:t>
            </a: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年）决定将“国家责任方面的国家继承”专题列入长期工作方案</a:t>
            </a:r>
            <a:endParaRPr lang="en-GB"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endParaRPr>
          </a:p>
          <a:p>
            <a:pPr>
              <a:lnSpc>
                <a:spcPct val="125000"/>
              </a:lnSpc>
            </a:pPr>
            <a:r>
              <a:rPr lang="en-GB"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   </a:t>
            </a:r>
            <a:r>
              <a:rPr lang="en-GB"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 </a:t>
            </a: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委员会第七十五届会议决定：</a:t>
            </a:r>
            <a:endParaRPr lang="en-GB"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endParaRPr>
          </a:p>
          <a:p>
            <a:pPr>
              <a:lnSpc>
                <a:spcPct val="125000"/>
              </a:lnSpc>
            </a:pPr>
            <a:r>
              <a:rPr lang="en-US"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	(a)	</a:t>
            </a: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在第七十六届会议（</a:t>
            </a:r>
            <a:r>
              <a:rPr lang="en-US"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2025</a:t>
            </a: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年）上就国家责任方面的国家继承问题设立一个工作组，负责起</a:t>
            </a:r>
            <a:endParaRPr lang="en-GB"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endParaRPr>
          </a:p>
          <a:p>
            <a:pPr>
              <a:lnSpc>
                <a:spcPct val="125000"/>
              </a:lnSpc>
            </a:pPr>
            <a:r>
              <a:rPr lang="en-GB"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		</a:t>
            </a: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草一份为委员会该专题相关工作收尾的报告；</a:t>
            </a:r>
          </a:p>
          <a:p>
            <a:pPr>
              <a:lnSpc>
                <a:spcPct val="125000"/>
              </a:lnSpc>
            </a:pP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	</a:t>
            </a:r>
            <a:r>
              <a:rPr lang="en-US"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(b)	</a:t>
            </a: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上述报告将概述委员会若继续就该专题开展工作将会面临的困难，并说明停止该项工作的理由；</a:t>
            </a:r>
            <a:endParaRPr lang="zh-CN" altLang="en-US" dirty="0">
              <a:solidFill>
                <a:srgbClr val="0070C0"/>
              </a:solidFill>
            </a:endParaRPr>
          </a:p>
        </p:txBody>
      </p:sp>
      <p:sp>
        <p:nvSpPr>
          <p:cNvPr id="8" name="Rectangle: Rounded Corners 7">
            <a:extLst>
              <a:ext uri="{FF2B5EF4-FFF2-40B4-BE49-F238E27FC236}">
                <a16:creationId xmlns:a16="http://schemas.microsoft.com/office/drawing/2014/main" id="{0DD26FE6-359C-E2F2-5839-34B2D73209E7}"/>
              </a:ext>
            </a:extLst>
          </p:cNvPr>
          <p:cNvSpPr/>
          <p:nvPr/>
        </p:nvSpPr>
        <p:spPr>
          <a:xfrm>
            <a:off x="2276476" y="4379120"/>
            <a:ext cx="9837905" cy="2363821"/>
          </a:xfrm>
          <a:prstGeom prst="round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lnSpc>
                <a:spcPct val="125000"/>
              </a:lnSpc>
              <a:buFont typeface="Wingdings" panose="05000000000000000000" pitchFamily="2" charset="2"/>
              <a:buChar char="Ø"/>
            </a:pP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两个专题有望启动</a:t>
            </a:r>
            <a:endParaRPr lang="en-GB"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endParaRPr>
          </a:p>
          <a:p>
            <a:pPr>
              <a:lnSpc>
                <a:spcPct val="125000"/>
              </a:lnSpc>
            </a:pPr>
            <a:r>
              <a:rPr lang="en-GB"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	 </a:t>
            </a: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 </a:t>
            </a: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国际法委员会第七十五届会议根据长期工作方案工作组的建议，将以下两个新专题列入</a:t>
            </a:r>
            <a:r>
              <a:rPr lang="en-GB"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		    </a:t>
            </a: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委员会长期工作方案：</a:t>
            </a:r>
            <a:endParaRPr lang="en-GB"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endParaRPr>
          </a:p>
          <a:p>
            <a:pPr>
              <a:lnSpc>
                <a:spcPct val="125000"/>
              </a:lnSpc>
            </a:pPr>
            <a:r>
              <a:rPr lang="en-GB"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		1. </a:t>
            </a: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国际不法行为所造成损害的补偿</a:t>
            </a:r>
            <a:endParaRPr lang="en-GB"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endParaRPr>
          </a:p>
          <a:p>
            <a:pPr>
              <a:lnSpc>
                <a:spcPct val="125000"/>
              </a:lnSpc>
            </a:pPr>
            <a:r>
              <a:rPr lang="en-GB"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	          </a:t>
            </a: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a:t>
            </a:r>
            <a:r>
              <a:rPr lang="en-GB"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Compensation for the damage caused by internationally wrongful acts</a:t>
            </a: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a:t>
            </a:r>
            <a:endParaRPr lang="en-GB"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endParaRPr>
          </a:p>
          <a:p>
            <a:pPr>
              <a:lnSpc>
                <a:spcPct val="125000"/>
              </a:lnSpc>
            </a:pPr>
            <a:r>
              <a:rPr lang="en-GB"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		2. </a:t>
            </a: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国际法中的必要勤勉（</a:t>
            </a:r>
            <a:r>
              <a:rPr lang="en-GB"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Due diligence in international law</a:t>
            </a: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a:t>
            </a:r>
            <a:endParaRPr lang="en-GB"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10339780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croll: Horizontal 1">
            <a:extLst>
              <a:ext uri="{FF2B5EF4-FFF2-40B4-BE49-F238E27FC236}">
                <a16:creationId xmlns:a16="http://schemas.microsoft.com/office/drawing/2014/main" id="{8FBDB9EB-B91E-D40E-6835-EAE6AF39B643}"/>
              </a:ext>
            </a:extLst>
          </p:cNvPr>
          <p:cNvSpPr/>
          <p:nvPr/>
        </p:nvSpPr>
        <p:spPr>
          <a:xfrm>
            <a:off x="2019300" y="1619250"/>
            <a:ext cx="9458325" cy="3657600"/>
          </a:xfrm>
          <a:prstGeom prst="horizontalScroll">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7200" b="1" dirty="0">
                <a:latin typeface="KaiTi" panose="02010609060101010101" pitchFamily="49" charset="-122"/>
                <a:ea typeface="KaiTi" panose="02010609060101010101" pitchFamily="49" charset="-122"/>
              </a:rPr>
              <a:t>谢 谢 大 家 ！</a:t>
            </a:r>
            <a:endParaRPr lang="en-GB" sz="7200" b="1" dirty="0">
              <a:latin typeface="KaiTi" panose="02010609060101010101" pitchFamily="49" charset="-122"/>
              <a:ea typeface="KaiTi" panose="02010609060101010101" pitchFamily="49" charset="-122"/>
            </a:endParaRPr>
          </a:p>
        </p:txBody>
      </p:sp>
    </p:spTree>
    <p:extLst>
      <p:ext uri="{BB962C8B-B14F-4D97-AF65-F5344CB8AC3E}">
        <p14:creationId xmlns:p14="http://schemas.microsoft.com/office/powerpoint/2010/main" val="86004334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56CDA1D-B04E-ADB1-255F-38689F3EFD2E}"/>
              </a:ext>
            </a:extLst>
          </p:cNvPr>
          <p:cNvSpPr>
            <a:spLocks noGrp="1"/>
          </p:cNvSpPr>
          <p:nvPr>
            <p:ph idx="1"/>
          </p:nvPr>
        </p:nvSpPr>
        <p:spPr>
          <a:xfrm>
            <a:off x="2015782" y="1903444"/>
            <a:ext cx="10176218" cy="4954556"/>
          </a:xfrm>
        </p:spPr>
        <p:txBody>
          <a:bodyPr>
            <a:normAutofit lnSpcReduction="10000"/>
          </a:bodyPr>
          <a:lstStyle/>
          <a:p>
            <a:r>
              <a:rPr lang="zh-CN" altLang="en-US"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rPr>
              <a:t>徐淑希</a:t>
            </a:r>
            <a:r>
              <a:rPr lang="en-GB" altLang="zh-CN"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rPr>
              <a:t>			1949</a:t>
            </a:r>
            <a:r>
              <a:rPr lang="zh-CN" altLang="en-US"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a:t>
            </a:r>
            <a:r>
              <a:rPr lang="en-GB" altLang="zh-CN"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1961</a:t>
            </a:r>
            <a:r>
              <a:rPr lang="zh-CN" altLang="en-US"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（台湾）</a:t>
            </a:r>
            <a:endParaRPr lang="en-GB" altLang="zh-CN"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endParaRPr>
          </a:p>
          <a:p>
            <a:r>
              <a:rPr lang="zh-CN" altLang="en-US"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刘    锴</a:t>
            </a:r>
            <a:r>
              <a:rPr lang="en-GB" altLang="zh-CN"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			1962</a:t>
            </a:r>
            <a:r>
              <a:rPr lang="zh-CN" altLang="en-US"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a:t>
            </a:r>
            <a:r>
              <a:rPr lang="en-GB" altLang="zh-CN"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1966</a:t>
            </a:r>
            <a:r>
              <a:rPr lang="zh-CN" altLang="en-US"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（台湾）</a:t>
            </a:r>
            <a:endParaRPr lang="en-GB" altLang="zh-CN"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endParaRPr>
          </a:p>
          <a:p>
            <a:endParaRPr lang="en-GB"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endParaRPr>
          </a:p>
          <a:p>
            <a:r>
              <a:rPr lang="zh-CN" altLang="en-US"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倪征燠</a:t>
            </a:r>
            <a:r>
              <a:rPr lang="en-GB" altLang="zh-CN"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			1982</a:t>
            </a:r>
            <a:r>
              <a:rPr lang="zh-CN" altLang="en-US"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a:t>
            </a:r>
            <a:r>
              <a:rPr lang="en-GB" altLang="zh-CN"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1984</a:t>
            </a:r>
          </a:p>
          <a:p>
            <a:r>
              <a:rPr lang="zh-CN" altLang="en-US"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黄嘉华</a:t>
            </a:r>
            <a:r>
              <a:rPr lang="en-GB" altLang="zh-CN"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			1985</a:t>
            </a:r>
            <a:r>
              <a:rPr lang="zh-CN" altLang="en-US"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a:t>
            </a:r>
            <a:r>
              <a:rPr lang="en-GB" altLang="zh-CN"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1986</a:t>
            </a:r>
            <a:endParaRPr lang="en-GB"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endParaRPr>
          </a:p>
          <a:p>
            <a:r>
              <a:rPr lang="zh-CN" altLang="en-US"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史久镛</a:t>
            </a:r>
            <a:r>
              <a:rPr lang="en-GB" altLang="zh-CN"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			1987</a:t>
            </a:r>
            <a:r>
              <a:rPr lang="zh-CN" altLang="en-US"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a:t>
            </a:r>
            <a:r>
              <a:rPr lang="en-GB" altLang="zh-CN"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1993</a:t>
            </a:r>
          </a:p>
          <a:p>
            <a:r>
              <a:rPr lang="zh-CN" altLang="en-US"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贺其治</a:t>
            </a:r>
            <a:r>
              <a:rPr lang="en-GB" altLang="zh-CN"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			1994</a:t>
            </a:r>
            <a:r>
              <a:rPr lang="zh-CN" altLang="en-US"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a:t>
            </a:r>
            <a:r>
              <a:rPr lang="en-GB" altLang="zh-CN"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2001</a:t>
            </a:r>
          </a:p>
          <a:p>
            <a:r>
              <a:rPr lang="zh-CN" altLang="en-US"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薛捍勤</a:t>
            </a:r>
            <a:r>
              <a:rPr lang="en-GB" altLang="zh-CN"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			2002</a:t>
            </a:r>
            <a:r>
              <a:rPr lang="zh-CN" altLang="en-US"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a:t>
            </a:r>
            <a:r>
              <a:rPr lang="en-GB" altLang="zh-CN"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2010</a:t>
            </a:r>
          </a:p>
          <a:p>
            <a:r>
              <a:rPr lang="zh-CN" altLang="en-US"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黄惠康</a:t>
            </a:r>
            <a:r>
              <a:rPr lang="en-GB" altLang="zh-CN"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			2010</a:t>
            </a:r>
            <a:r>
              <a:rPr lang="zh-CN" altLang="en-US"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a:t>
            </a:r>
            <a:r>
              <a:rPr lang="en-GB" altLang="zh-CN"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2024</a:t>
            </a:r>
          </a:p>
          <a:p>
            <a:r>
              <a:rPr lang="zh-CN" altLang="en-US"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马新民</a:t>
            </a:r>
            <a:r>
              <a:rPr lang="en-GB" altLang="zh-CN"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			2024</a:t>
            </a:r>
            <a:r>
              <a:rPr lang="zh-CN" altLang="en-US"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 </a:t>
            </a:r>
            <a:r>
              <a:rPr lang="en-US" altLang="zh-CN"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		</a:t>
            </a:r>
            <a:r>
              <a:rPr lang="zh-CN" altLang="en-US"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（当前任期为</a:t>
            </a:r>
            <a:r>
              <a:rPr lang="en-GB" altLang="zh-CN"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2024</a:t>
            </a:r>
            <a:r>
              <a:rPr lang="zh-CN" altLang="en-US"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年</a:t>
            </a:r>
            <a:r>
              <a:rPr lang="en-GB" altLang="zh-CN"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7</a:t>
            </a:r>
            <a:r>
              <a:rPr lang="zh-CN" altLang="en-US"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月</a:t>
            </a:r>
            <a:r>
              <a:rPr lang="en-GB" altLang="zh-CN"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31</a:t>
            </a:r>
            <a:r>
              <a:rPr lang="zh-CN" altLang="en-US"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日</a:t>
            </a:r>
            <a:r>
              <a:rPr lang="en-GB" altLang="zh-CN"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2027</a:t>
            </a:r>
            <a:r>
              <a:rPr lang="zh-CN" altLang="en-US"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年</a:t>
            </a:r>
            <a:r>
              <a:rPr lang="en-GB" altLang="zh-CN"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12</a:t>
            </a:r>
            <a:r>
              <a:rPr lang="zh-CN" altLang="en-US"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月</a:t>
            </a:r>
            <a:r>
              <a:rPr lang="en-GB" altLang="zh-CN"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31</a:t>
            </a:r>
            <a:r>
              <a:rPr lang="zh-CN" altLang="en-US"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rPr>
              <a:t>日）</a:t>
            </a:r>
            <a:endParaRPr lang="en-GB"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sym typeface="Symbol" panose="05050102010706020507" pitchFamily="18" charset="2"/>
            </a:endParaRPr>
          </a:p>
          <a:p>
            <a:endParaRPr lang="en-GB" dirty="0"/>
          </a:p>
        </p:txBody>
      </p:sp>
      <p:sp>
        <p:nvSpPr>
          <p:cNvPr id="4" name="Rectangle: Rounded Corners 3">
            <a:extLst>
              <a:ext uri="{FF2B5EF4-FFF2-40B4-BE49-F238E27FC236}">
                <a16:creationId xmlns:a16="http://schemas.microsoft.com/office/drawing/2014/main" id="{EDBA164E-90EA-1A01-8B13-8DF9DD52F1E3}"/>
              </a:ext>
            </a:extLst>
          </p:cNvPr>
          <p:cNvSpPr/>
          <p:nvPr/>
        </p:nvSpPr>
        <p:spPr>
          <a:xfrm>
            <a:off x="1660849" y="242596"/>
            <a:ext cx="5759126" cy="830424"/>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Rounded Corners 4">
            <a:extLst>
              <a:ext uri="{FF2B5EF4-FFF2-40B4-BE49-F238E27FC236}">
                <a16:creationId xmlns:a16="http://schemas.microsoft.com/office/drawing/2014/main" id="{BC2045E5-5579-E1E4-608B-BA2AF6F9CF8A}"/>
              </a:ext>
            </a:extLst>
          </p:cNvPr>
          <p:cNvSpPr/>
          <p:nvPr/>
        </p:nvSpPr>
        <p:spPr>
          <a:xfrm>
            <a:off x="1833465" y="335902"/>
            <a:ext cx="7691535" cy="914400"/>
          </a:xfrm>
          <a:prstGeom prst="roundRect">
            <a:avLst/>
          </a:prstGeom>
          <a:solidFill>
            <a:schemeClr val="accent1">
              <a:lumMod val="60000"/>
              <a:lumOff val="40000"/>
            </a:schemeClr>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zh-CN" altLang="en-US" sz="4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国际法委员会中国委员的更替</a:t>
            </a:r>
            <a:endParaRPr lang="en-GB" sz="4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endParaRPr>
          </a:p>
        </p:txBody>
      </p:sp>
      <p:sp>
        <p:nvSpPr>
          <p:cNvPr id="6" name="Oval 5">
            <a:extLst>
              <a:ext uri="{FF2B5EF4-FFF2-40B4-BE49-F238E27FC236}">
                <a16:creationId xmlns:a16="http://schemas.microsoft.com/office/drawing/2014/main" id="{59CF9074-5053-2ECA-BDDB-D7BA74BF64CD}"/>
              </a:ext>
            </a:extLst>
          </p:cNvPr>
          <p:cNvSpPr/>
          <p:nvPr/>
        </p:nvSpPr>
        <p:spPr>
          <a:xfrm>
            <a:off x="1484309" y="158620"/>
            <a:ext cx="1062947" cy="1091682"/>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720402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DD2626-E3B0-079E-4A94-CA7DDDD5B07F}"/>
              </a:ext>
            </a:extLst>
          </p:cNvPr>
          <p:cNvSpPr>
            <a:spLocks noGrp="1"/>
          </p:cNvSpPr>
          <p:nvPr>
            <p:ph idx="1"/>
          </p:nvPr>
        </p:nvSpPr>
        <p:spPr>
          <a:xfrm>
            <a:off x="1588569" y="1912776"/>
            <a:ext cx="10018713" cy="4777273"/>
          </a:xfrm>
        </p:spPr>
        <p:txBody>
          <a:bodyPr>
            <a:normAutofit fontScale="92500" lnSpcReduction="10000"/>
          </a:bodyPr>
          <a:lstStyle/>
          <a:p>
            <a:pPr>
              <a:buFont typeface="Wingdings" panose="05000000000000000000" pitchFamily="2" charset="2"/>
              <a:buChar char="Ø"/>
            </a:pP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根据联大 </a:t>
            </a:r>
            <a:r>
              <a:rPr lang="en-US"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1981 </a:t>
            </a: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年 </a:t>
            </a:r>
            <a:r>
              <a:rPr lang="en-US"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11 </a:t>
            </a: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月 </a:t>
            </a:r>
            <a:r>
              <a:rPr lang="en-US"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18 </a:t>
            </a: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日第 </a:t>
            </a:r>
            <a:r>
              <a:rPr lang="en-US"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36/39 </a:t>
            </a: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号决议，国际法委员会</a:t>
            </a:r>
            <a:r>
              <a:rPr lang="en-US"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34 </a:t>
            </a: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名委员应按照下列分配办法选出：</a:t>
            </a:r>
          </a:p>
          <a:p>
            <a:pPr marL="0" indent="0">
              <a:buNone/>
            </a:pPr>
            <a:r>
              <a:rPr lang="en-US"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	(a) </a:t>
            </a: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八名非洲国家国民；</a:t>
            </a:r>
          </a:p>
          <a:p>
            <a:pPr marL="0" indent="0">
              <a:buNone/>
            </a:pPr>
            <a:r>
              <a:rPr lang="en-US"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	(b) </a:t>
            </a: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七名亚太国家国民；</a:t>
            </a:r>
          </a:p>
          <a:p>
            <a:pPr marL="0" indent="0">
              <a:buNone/>
            </a:pPr>
            <a:r>
              <a:rPr lang="en-US"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	(c) </a:t>
            </a: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三名东欧国家国民；</a:t>
            </a:r>
          </a:p>
          <a:p>
            <a:pPr marL="0" indent="0">
              <a:buNone/>
            </a:pPr>
            <a:r>
              <a:rPr lang="en-US"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	(d) </a:t>
            </a: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六名拉丁美洲和加勒比国家国民；</a:t>
            </a:r>
          </a:p>
          <a:p>
            <a:pPr marL="0" indent="0">
              <a:buNone/>
            </a:pPr>
            <a:r>
              <a:rPr lang="en-US"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	(e) </a:t>
            </a: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八名西欧和其他国家国民；</a:t>
            </a:r>
          </a:p>
          <a:p>
            <a:pPr marL="0" indent="0">
              <a:buNone/>
            </a:pPr>
            <a:r>
              <a:rPr lang="en-US"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	(f) </a:t>
            </a: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一名非洲国家国民与一名东欧国家国民轮流，在该决议通过后举行的第</a:t>
            </a:r>
          </a:p>
          <a:p>
            <a:pPr marL="0" indent="0">
              <a:buNone/>
            </a:pPr>
            <a:r>
              <a:rPr lang="en-GB"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	     </a:t>
            </a: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一次投票中将此席位分配给一名非洲国家国民；</a:t>
            </a:r>
            <a:endParaRPr lang="en-GB"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endParaRPr>
          </a:p>
          <a:p>
            <a:pPr marL="0" indent="0">
              <a:buNone/>
            </a:pPr>
            <a:r>
              <a:rPr lang="en-US"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	(g) </a:t>
            </a: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一名亚太国家国民与一名拉丁美洲和加勒比国家国民轮流，在该决议通</a:t>
            </a:r>
          </a:p>
          <a:p>
            <a:pPr marL="0" indent="0">
              <a:buNone/>
            </a:pPr>
            <a:r>
              <a:rPr lang="en-GB"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	     </a:t>
            </a: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过后举行的第一次投票中将此席位分配给一名亚太国家国民。</a:t>
            </a:r>
            <a:endParaRPr lang="en-GB"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endParaRPr>
          </a:p>
        </p:txBody>
      </p:sp>
      <p:sp>
        <p:nvSpPr>
          <p:cNvPr id="4" name="Rectangle: Rounded Corners 3">
            <a:extLst>
              <a:ext uri="{FF2B5EF4-FFF2-40B4-BE49-F238E27FC236}">
                <a16:creationId xmlns:a16="http://schemas.microsoft.com/office/drawing/2014/main" id="{4AC9E9E7-B05E-71FF-229C-46B78CD8ED8B}"/>
              </a:ext>
            </a:extLst>
          </p:cNvPr>
          <p:cNvSpPr/>
          <p:nvPr/>
        </p:nvSpPr>
        <p:spPr>
          <a:xfrm>
            <a:off x="4991100" y="513184"/>
            <a:ext cx="6709488" cy="877078"/>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Rounded Corners 4">
            <a:extLst>
              <a:ext uri="{FF2B5EF4-FFF2-40B4-BE49-F238E27FC236}">
                <a16:creationId xmlns:a16="http://schemas.microsoft.com/office/drawing/2014/main" id="{77B7EB4B-20F3-2F25-5449-5D75A3509269}"/>
              </a:ext>
            </a:extLst>
          </p:cNvPr>
          <p:cNvSpPr/>
          <p:nvPr/>
        </p:nvSpPr>
        <p:spPr>
          <a:xfrm>
            <a:off x="2781300" y="634482"/>
            <a:ext cx="8825982" cy="877078"/>
          </a:xfrm>
          <a:prstGeom prst="roundRect">
            <a:avLst/>
          </a:prstGeom>
          <a:solidFill>
            <a:schemeClr val="accent1">
              <a:lumMod val="60000"/>
              <a:lumOff val="40000"/>
            </a:schemeClr>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zh-CN" altLang="en-US" sz="4000" b="1" dirty="0">
                <a:solidFill>
                  <a:srgbClr val="0070C0"/>
                </a:solidFill>
                <a:effectLst>
                  <a:outerShdw blurRad="38100" dist="38100" dir="2700000" algn="tl">
                    <a:srgbClr val="000000">
                      <a:alpha val="43137"/>
                    </a:srgbClr>
                  </a:outerShdw>
                </a:effectLst>
                <a:latin typeface="Times New Roman" panose="02020603050405020304" pitchFamily="18" charset="0"/>
                <a:ea typeface="KaiTi" panose="02010609060101010101" pitchFamily="49" charset="-122"/>
                <a:cs typeface="Times New Roman" panose="02020603050405020304" pitchFamily="18" charset="0"/>
              </a:rPr>
              <a:t>国际法委员会</a:t>
            </a:r>
            <a:r>
              <a:rPr lang="en-GB" altLang="zh-CN" sz="4000" b="1" dirty="0">
                <a:solidFill>
                  <a:srgbClr val="0070C0"/>
                </a:solidFill>
                <a:effectLst>
                  <a:outerShdw blurRad="38100" dist="38100" dir="2700000" algn="tl">
                    <a:srgbClr val="000000">
                      <a:alpha val="43137"/>
                    </a:srgbClr>
                  </a:outerShdw>
                </a:effectLst>
                <a:latin typeface="Times New Roman" panose="02020603050405020304" pitchFamily="18" charset="0"/>
                <a:ea typeface="KaiTi" panose="02010609060101010101" pitchFamily="49" charset="-122"/>
                <a:cs typeface="Times New Roman" panose="02020603050405020304" pitchFamily="18" charset="0"/>
              </a:rPr>
              <a:t>34</a:t>
            </a:r>
            <a:r>
              <a:rPr lang="zh-CN" altLang="en-US" sz="4000" b="1" dirty="0">
                <a:solidFill>
                  <a:srgbClr val="0070C0"/>
                </a:solidFill>
                <a:effectLst>
                  <a:outerShdw blurRad="38100" dist="38100" dir="2700000" algn="tl">
                    <a:srgbClr val="000000">
                      <a:alpha val="43137"/>
                    </a:srgbClr>
                  </a:outerShdw>
                </a:effectLst>
                <a:latin typeface="Times New Roman" panose="02020603050405020304" pitchFamily="18" charset="0"/>
                <a:ea typeface="KaiTi" panose="02010609060101010101" pitchFamily="49" charset="-122"/>
                <a:cs typeface="Times New Roman" panose="02020603050405020304" pitchFamily="18" charset="0"/>
              </a:rPr>
              <a:t>名委员的地域分配</a:t>
            </a:r>
            <a:endParaRPr lang="en-GB" sz="4000" b="1" dirty="0">
              <a:solidFill>
                <a:srgbClr val="0070C0"/>
              </a:solidFill>
              <a:effectLst>
                <a:outerShdw blurRad="38100" dist="38100" dir="2700000" algn="tl">
                  <a:srgbClr val="000000">
                    <a:alpha val="43137"/>
                  </a:srgbClr>
                </a:outerShdw>
              </a:effectLst>
              <a:latin typeface="Times New Roman" panose="02020603050405020304" pitchFamily="18" charset="0"/>
              <a:ea typeface="KaiTi" panose="02010609060101010101" pitchFamily="49" charset="-122"/>
              <a:cs typeface="Times New Roman" panose="02020603050405020304" pitchFamily="18" charset="0"/>
            </a:endParaRPr>
          </a:p>
        </p:txBody>
      </p:sp>
      <p:sp>
        <p:nvSpPr>
          <p:cNvPr id="6" name="Oval 5">
            <a:extLst>
              <a:ext uri="{FF2B5EF4-FFF2-40B4-BE49-F238E27FC236}">
                <a16:creationId xmlns:a16="http://schemas.microsoft.com/office/drawing/2014/main" id="{C3C1360C-CD3F-8D2B-813C-DA079FAC5504}"/>
              </a:ext>
            </a:extLst>
          </p:cNvPr>
          <p:cNvSpPr/>
          <p:nvPr/>
        </p:nvSpPr>
        <p:spPr>
          <a:xfrm>
            <a:off x="10818845" y="438540"/>
            <a:ext cx="1063690" cy="1073020"/>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720980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7B77E3B-6F71-C336-258E-F2A5AA6CC688}"/>
              </a:ext>
            </a:extLst>
          </p:cNvPr>
          <p:cNvSpPr>
            <a:spLocks noGrp="1"/>
          </p:cNvSpPr>
          <p:nvPr>
            <p:ph idx="1"/>
          </p:nvPr>
        </p:nvSpPr>
        <p:spPr>
          <a:xfrm>
            <a:off x="1484310" y="3473515"/>
            <a:ext cx="10526715" cy="3076575"/>
          </a:xfrm>
        </p:spPr>
        <p:txBody>
          <a:bodyPr>
            <a:normAutofit/>
          </a:bodyPr>
          <a:lstStyle/>
          <a:p>
            <a:pPr>
              <a:buFont typeface="Wingdings" panose="05000000000000000000" pitchFamily="2" charset="2"/>
              <a:buChar char="Ø"/>
            </a:pPr>
            <a:r>
              <a:rPr lang="en-US" altLang="zh-CN" b="1" dirty="0">
                <a:solidFill>
                  <a:schemeClr val="accent1">
                    <a:lumMod val="75000"/>
                  </a:schemeClr>
                </a:solidFill>
              </a:rPr>
              <a:t>s</a:t>
            </a:r>
            <a:r>
              <a:rPr lang="en-GB" b="1" dirty="0">
                <a:solidFill>
                  <a:schemeClr val="accent1">
                    <a:lumMod val="75000"/>
                  </a:schemeClr>
                </a:solidFill>
              </a:rPr>
              <a:t>hall vs should</a:t>
            </a:r>
          </a:p>
          <a:p>
            <a:pPr marL="0" indent="0">
              <a:buNone/>
            </a:pPr>
            <a:r>
              <a:rPr lang="en-GB" altLang="zh-CN"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rPr>
              <a:t>      </a:t>
            </a:r>
            <a:r>
              <a:rPr lang="zh-CN" altLang="en-US"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rPr>
              <a:t>旧译：</a:t>
            </a:r>
            <a:r>
              <a:rPr lang="en-US" altLang="zh-CN"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rPr>
              <a:t>shall </a:t>
            </a:r>
            <a:r>
              <a:rPr lang="zh-CN" altLang="en-US"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rPr>
              <a:t>（应）  </a:t>
            </a:r>
            <a:r>
              <a:rPr lang="en-GB" altLang="zh-CN"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rPr>
              <a:t>vs  should</a:t>
            </a:r>
            <a:r>
              <a:rPr lang="zh-CN" altLang="en-US"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rPr>
              <a:t>（应当）</a:t>
            </a:r>
            <a:endParaRPr lang="en-GB" altLang="zh-CN"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endParaRPr>
          </a:p>
          <a:p>
            <a:pPr marL="0" indent="0">
              <a:buNone/>
            </a:pPr>
            <a:r>
              <a:rPr lang="en-GB" altLang="zh-CN"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rPr>
              <a:t>					</a:t>
            </a:r>
          </a:p>
          <a:p>
            <a:pPr marL="0" indent="0">
              <a:buNone/>
            </a:pPr>
            <a:r>
              <a:rPr lang="en-GB" altLang="zh-CN"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rPr>
              <a:t>				</a:t>
            </a:r>
          </a:p>
          <a:p>
            <a:pPr marL="0" indent="0">
              <a:buNone/>
            </a:pPr>
            <a:endParaRPr lang="zh-CN" altLang="en-US"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endParaRPr>
          </a:p>
          <a:p>
            <a:pPr marL="0" indent="0">
              <a:buNone/>
            </a:pPr>
            <a:endParaRPr lang="en-GB" altLang="zh-CN"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endParaRPr>
          </a:p>
          <a:p>
            <a:pPr marL="0" indent="0">
              <a:buNone/>
            </a:pPr>
            <a:endParaRPr lang="en-GB" altLang="zh-CN"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endParaRPr>
          </a:p>
          <a:p>
            <a:pPr marL="0" indent="0">
              <a:buNone/>
            </a:pPr>
            <a:endParaRPr lang="en-GB" altLang="zh-CN"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endParaRPr>
          </a:p>
          <a:p>
            <a:pPr marL="0" indent="0">
              <a:buNone/>
            </a:pPr>
            <a:endParaRPr lang="en-GB" altLang="zh-CN"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endParaRPr>
          </a:p>
          <a:p>
            <a:pPr marL="0" indent="0">
              <a:buNone/>
            </a:pPr>
            <a:endParaRPr lang="en-GB" altLang="zh-CN"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endParaRPr>
          </a:p>
          <a:p>
            <a:pPr marL="0" indent="0">
              <a:buNone/>
            </a:pPr>
            <a:endParaRPr lang="en-GB" altLang="zh-CN"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endParaRPr>
          </a:p>
          <a:p>
            <a:pPr marL="0" indent="0">
              <a:buNone/>
            </a:pPr>
            <a:endParaRPr lang="en-GB" altLang="zh-CN" dirty="0">
              <a:solidFill>
                <a:schemeClr val="accent1">
                  <a:lumMod val="75000"/>
                </a:schemeClr>
              </a:solidFill>
            </a:endParaRPr>
          </a:p>
        </p:txBody>
      </p:sp>
      <p:pic>
        <p:nvPicPr>
          <p:cNvPr id="4" name="Picture 3">
            <a:extLst>
              <a:ext uri="{FF2B5EF4-FFF2-40B4-BE49-F238E27FC236}">
                <a16:creationId xmlns:a16="http://schemas.microsoft.com/office/drawing/2014/main" id="{8555B600-9B26-ED40-3F5A-680588A5197D}"/>
              </a:ext>
            </a:extLst>
          </p:cNvPr>
          <p:cNvPicPr>
            <a:picLocks noChangeAspect="1"/>
          </p:cNvPicPr>
          <p:nvPr/>
        </p:nvPicPr>
        <p:blipFill>
          <a:blip r:embed="rId3"/>
          <a:stretch>
            <a:fillRect/>
          </a:stretch>
        </p:blipFill>
        <p:spPr>
          <a:xfrm>
            <a:off x="6267450" y="420280"/>
            <a:ext cx="5235573" cy="1091279"/>
          </a:xfrm>
          <a:prstGeom prst="rect">
            <a:avLst/>
          </a:prstGeom>
        </p:spPr>
      </p:pic>
      <p:sp>
        <p:nvSpPr>
          <p:cNvPr id="7" name="Rectangle: Rounded Corners 6">
            <a:extLst>
              <a:ext uri="{FF2B5EF4-FFF2-40B4-BE49-F238E27FC236}">
                <a16:creationId xmlns:a16="http://schemas.microsoft.com/office/drawing/2014/main" id="{17547EB0-00B8-6887-5D9A-08D411F0EFFF}"/>
              </a:ext>
            </a:extLst>
          </p:cNvPr>
          <p:cNvSpPr/>
          <p:nvPr/>
        </p:nvSpPr>
        <p:spPr>
          <a:xfrm>
            <a:off x="3533775" y="597159"/>
            <a:ext cx="7969249" cy="914400"/>
          </a:xfrm>
          <a:prstGeom prst="roundRect">
            <a:avLst/>
          </a:prstGeom>
          <a:solidFill>
            <a:schemeClr val="accent1">
              <a:lumMod val="60000"/>
              <a:lumOff val="40000"/>
            </a:schemeClr>
          </a:solidFill>
          <a:ln>
            <a:solidFill>
              <a:srgbClr val="0070C0"/>
            </a:solidFill>
          </a:ln>
        </p:spPr>
        <p:style>
          <a:lnRef idx="0">
            <a:scrgbClr r="0" g="0" b="0"/>
          </a:lnRef>
          <a:fillRef idx="0">
            <a:scrgbClr r="0" g="0" b="0"/>
          </a:fillRef>
          <a:effectRef idx="0">
            <a:scrgbClr r="0" g="0" b="0"/>
          </a:effectRef>
          <a:fontRef idx="minor">
            <a:schemeClr val="lt1"/>
          </a:fontRef>
        </p:style>
        <p:txBody>
          <a:bodyPr rtlCol="0" anchor="ctr"/>
          <a:lstStyle/>
          <a:p>
            <a:r>
              <a:rPr lang="zh-CN" altLang="en-US" sz="4000" b="1" dirty="0">
                <a:solidFill>
                  <a:srgbClr val="0070C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  提请大家注意的词汇和问题</a:t>
            </a:r>
            <a:endParaRPr lang="en-GB" sz="4000" b="1" dirty="0">
              <a:solidFill>
                <a:srgbClr val="0070C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endParaRPr>
          </a:p>
        </p:txBody>
      </p:sp>
      <p:sp>
        <p:nvSpPr>
          <p:cNvPr id="8" name="Oval 7">
            <a:extLst>
              <a:ext uri="{FF2B5EF4-FFF2-40B4-BE49-F238E27FC236}">
                <a16:creationId xmlns:a16="http://schemas.microsoft.com/office/drawing/2014/main" id="{9B68C7DB-A95D-786C-3D5A-59CF68590851}"/>
              </a:ext>
            </a:extLst>
          </p:cNvPr>
          <p:cNvSpPr/>
          <p:nvPr/>
        </p:nvSpPr>
        <p:spPr>
          <a:xfrm>
            <a:off x="10596333" y="366227"/>
            <a:ext cx="1214602" cy="1180322"/>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Rounded Corners 13">
            <a:extLst>
              <a:ext uri="{FF2B5EF4-FFF2-40B4-BE49-F238E27FC236}">
                <a16:creationId xmlns:a16="http://schemas.microsoft.com/office/drawing/2014/main" id="{B8196FB2-4C35-CDFD-532C-28E16B376C9E}"/>
              </a:ext>
            </a:extLst>
          </p:cNvPr>
          <p:cNvSpPr/>
          <p:nvPr/>
        </p:nvSpPr>
        <p:spPr>
          <a:xfrm>
            <a:off x="4413380" y="3247053"/>
            <a:ext cx="466530" cy="3303037"/>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Scroll: Vertical 20">
            <a:extLst>
              <a:ext uri="{FF2B5EF4-FFF2-40B4-BE49-F238E27FC236}">
                <a16:creationId xmlns:a16="http://schemas.microsoft.com/office/drawing/2014/main" id="{52352EB6-557A-85EC-4899-116FE50FBF73}"/>
              </a:ext>
            </a:extLst>
          </p:cNvPr>
          <p:cNvSpPr/>
          <p:nvPr/>
        </p:nvSpPr>
        <p:spPr>
          <a:xfrm>
            <a:off x="2119103" y="3019425"/>
            <a:ext cx="1050588" cy="3683411"/>
          </a:xfrm>
          <a:prstGeom prst="verticalScroll">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2600" b="1" dirty="0">
                <a:latin typeface="KaiTi" panose="02010609060101010101" pitchFamily="49" charset="-122"/>
                <a:ea typeface="KaiTi" panose="02010609060101010101" pitchFamily="49" charset="-122"/>
              </a:rPr>
              <a:t>建议采用的处理办法</a:t>
            </a:r>
            <a:endParaRPr lang="en-GB" sz="2600" b="1" dirty="0">
              <a:latin typeface="KaiTi" panose="02010609060101010101" pitchFamily="49" charset="-122"/>
              <a:ea typeface="KaiTi" panose="02010609060101010101" pitchFamily="49" charset="-122"/>
            </a:endParaRPr>
          </a:p>
        </p:txBody>
      </p:sp>
      <p:sp>
        <p:nvSpPr>
          <p:cNvPr id="24" name="Rectangle: Rounded Corners 23">
            <a:extLst>
              <a:ext uri="{FF2B5EF4-FFF2-40B4-BE49-F238E27FC236}">
                <a16:creationId xmlns:a16="http://schemas.microsoft.com/office/drawing/2014/main" id="{A44090C7-154D-F92A-3291-4500B7ADDBC0}"/>
              </a:ext>
            </a:extLst>
          </p:cNvPr>
          <p:cNvSpPr/>
          <p:nvPr/>
        </p:nvSpPr>
        <p:spPr>
          <a:xfrm>
            <a:off x="3400425" y="3019425"/>
            <a:ext cx="8343900" cy="375285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50000"/>
              </a:lnSpc>
            </a:pPr>
            <a:r>
              <a:rPr lang="zh-CN" altLang="en-US" sz="2000" b="1" dirty="0">
                <a:latin typeface="Times New Roman" panose="02020603050405020304" pitchFamily="18" charset="0"/>
                <a:ea typeface="KaiTi" panose="02010609060101010101" pitchFamily="49" charset="-122"/>
                <a:cs typeface="Times New Roman" panose="02020603050405020304" pitchFamily="18" charset="0"/>
              </a:rPr>
              <a:t>一、对于委员会成果，包括在条款草案、指南草案、原则草案等正文 </a:t>
            </a:r>
            <a:r>
              <a:rPr lang="en-GB" altLang="zh-CN" sz="2000" b="1" dirty="0">
                <a:latin typeface="Times New Roman" panose="02020603050405020304" pitchFamily="18" charset="0"/>
                <a:ea typeface="KaiTi" panose="02010609060101010101" pitchFamily="49" charset="-122"/>
                <a:cs typeface="Times New Roman" panose="02020603050405020304" pitchFamily="18" charset="0"/>
              </a:rPr>
              <a:t>	  	 </a:t>
            </a:r>
            <a:r>
              <a:rPr lang="zh-CN" altLang="en-US" sz="2000" b="1" dirty="0">
                <a:latin typeface="Times New Roman" panose="02020603050405020304" pitchFamily="18" charset="0"/>
                <a:ea typeface="KaiTi" panose="02010609060101010101" pitchFamily="49" charset="-122"/>
                <a:cs typeface="Times New Roman" panose="02020603050405020304" pitchFamily="18" charset="0"/>
              </a:rPr>
              <a:t>及评注中，在涉及义务、规范性的表述中，统一将</a:t>
            </a:r>
            <a:r>
              <a:rPr lang="en-US" altLang="zh-CN" sz="2000" b="1" dirty="0">
                <a:latin typeface="Times New Roman" panose="02020603050405020304" pitchFamily="18" charset="0"/>
                <a:ea typeface="KaiTi" panose="02010609060101010101" pitchFamily="49" charset="-122"/>
                <a:cs typeface="Times New Roman" panose="02020603050405020304" pitchFamily="18" charset="0"/>
              </a:rPr>
              <a:t>shall</a:t>
            </a:r>
            <a:r>
              <a:rPr lang="zh-CN" altLang="en-US" sz="2000" b="1" dirty="0">
                <a:latin typeface="Times New Roman" panose="02020603050405020304" pitchFamily="18" charset="0"/>
                <a:ea typeface="KaiTi" panose="02010609060101010101" pitchFamily="49" charset="-122"/>
                <a:cs typeface="Times New Roman" panose="02020603050405020304" pitchFamily="18" charset="0"/>
              </a:rPr>
              <a:t>翻译为</a:t>
            </a:r>
            <a:r>
              <a:rPr lang="en-GB" altLang="zh-CN" sz="2000" b="1" dirty="0">
                <a:latin typeface="Times New Roman" panose="02020603050405020304" pitchFamily="18" charset="0"/>
                <a:ea typeface="KaiTi" panose="02010609060101010101" pitchFamily="49" charset="-122"/>
                <a:cs typeface="Times New Roman" panose="02020603050405020304" pitchFamily="18" charset="0"/>
              </a:rPr>
              <a:t>	</a:t>
            </a:r>
            <a:r>
              <a:rPr lang="zh-CN" altLang="en-US" sz="2000" b="1" dirty="0">
                <a:latin typeface="Times New Roman" panose="02020603050405020304" pitchFamily="18" charset="0"/>
                <a:ea typeface="KaiTi" panose="02010609060101010101" pitchFamily="49" charset="-122"/>
                <a:cs typeface="Times New Roman" panose="02020603050405020304" pitchFamily="18" charset="0"/>
              </a:rPr>
              <a:t>“应”，</a:t>
            </a:r>
            <a:r>
              <a:rPr lang="en-US" altLang="zh-CN" sz="2000" b="1" dirty="0">
                <a:latin typeface="Times New Roman" panose="02020603050405020304" pitchFamily="18" charset="0"/>
                <a:ea typeface="KaiTi" panose="02010609060101010101" pitchFamily="49" charset="-122"/>
                <a:cs typeface="Times New Roman" panose="02020603050405020304" pitchFamily="18" charset="0"/>
              </a:rPr>
              <a:t>should</a:t>
            </a:r>
            <a:r>
              <a:rPr lang="zh-CN" altLang="en-US" sz="2000" b="1" dirty="0">
                <a:latin typeface="Times New Roman" panose="02020603050405020304" pitchFamily="18" charset="0"/>
                <a:ea typeface="KaiTi" panose="02010609060101010101" pitchFamily="49" charset="-122"/>
                <a:cs typeface="Times New Roman" panose="02020603050405020304" pitchFamily="18" charset="0"/>
              </a:rPr>
              <a:t>翻译为“需”。</a:t>
            </a:r>
            <a:endParaRPr lang="en-GB" altLang="zh-CN" sz="2000" b="1" dirty="0">
              <a:latin typeface="Times New Roman" panose="02020603050405020304" pitchFamily="18" charset="0"/>
              <a:ea typeface="KaiTi" panose="02010609060101010101" pitchFamily="49" charset="-122"/>
              <a:cs typeface="Times New Roman" panose="02020603050405020304" pitchFamily="18" charset="0"/>
            </a:endParaRPr>
          </a:p>
          <a:p>
            <a:pPr>
              <a:lnSpc>
                <a:spcPct val="150000"/>
              </a:lnSpc>
            </a:pPr>
            <a:r>
              <a:rPr lang="zh-CN" altLang="en-US" sz="2000" b="1" dirty="0">
                <a:latin typeface="Times New Roman" panose="02020603050405020304" pitchFamily="18" charset="0"/>
                <a:ea typeface="KaiTi" panose="02010609060101010101" pitchFamily="49" charset="-122"/>
                <a:cs typeface="Times New Roman" panose="02020603050405020304" pitchFamily="18" charset="0"/>
              </a:rPr>
              <a:t>二、在不涉及义务、规范性表述，比如只是对委员会工作程序的建议、</a:t>
            </a:r>
            <a:r>
              <a:rPr lang="en-GB" altLang="zh-CN" sz="2000" b="1" dirty="0">
                <a:latin typeface="Times New Roman" panose="02020603050405020304" pitchFamily="18" charset="0"/>
                <a:ea typeface="KaiTi" panose="02010609060101010101" pitchFamily="49" charset="-122"/>
                <a:cs typeface="Times New Roman" panose="02020603050405020304" pitchFamily="18" charset="0"/>
              </a:rPr>
              <a:t>	</a:t>
            </a:r>
            <a:r>
              <a:rPr lang="zh-CN" altLang="en-US" sz="2000" b="1" dirty="0">
                <a:latin typeface="Times New Roman" panose="02020603050405020304" pitchFamily="18" charset="0"/>
                <a:ea typeface="KaiTi" panose="02010609060101010101" pitchFamily="49" charset="-122"/>
                <a:cs typeface="Times New Roman" panose="02020603050405020304" pitchFamily="18" charset="0"/>
              </a:rPr>
              <a:t>描述工作计划等语境下，</a:t>
            </a:r>
            <a:r>
              <a:rPr lang="en-US" altLang="zh-CN" sz="2000" b="1" dirty="0">
                <a:latin typeface="Times New Roman" panose="02020603050405020304" pitchFamily="18" charset="0"/>
                <a:ea typeface="KaiTi" panose="02010609060101010101" pitchFamily="49" charset="-122"/>
                <a:cs typeface="Times New Roman" panose="02020603050405020304" pitchFamily="18" charset="0"/>
              </a:rPr>
              <a:t>should</a:t>
            </a:r>
            <a:r>
              <a:rPr lang="zh-CN" altLang="en-US" sz="2000" b="1" dirty="0">
                <a:latin typeface="Times New Roman" panose="02020603050405020304" pitchFamily="18" charset="0"/>
                <a:ea typeface="KaiTi" panose="02010609060101010101" pitchFamily="49" charset="-122"/>
                <a:cs typeface="Times New Roman" panose="02020603050405020304" pitchFamily="18" charset="0"/>
              </a:rPr>
              <a:t>可翻译为应该（应、应当）。这</a:t>
            </a:r>
            <a:r>
              <a:rPr lang="en-GB" altLang="zh-CN" sz="2000" b="1" dirty="0">
                <a:latin typeface="Times New Roman" panose="02020603050405020304" pitchFamily="18" charset="0"/>
                <a:ea typeface="KaiTi" panose="02010609060101010101" pitchFamily="49" charset="-122"/>
                <a:cs typeface="Times New Roman" panose="02020603050405020304" pitchFamily="18" charset="0"/>
              </a:rPr>
              <a:t>	</a:t>
            </a:r>
            <a:r>
              <a:rPr lang="zh-CN" altLang="en-US" sz="2000" b="1" dirty="0">
                <a:latin typeface="Times New Roman" panose="02020603050405020304" pitchFamily="18" charset="0"/>
                <a:ea typeface="KaiTi" panose="02010609060101010101" pitchFamily="49" charset="-122"/>
                <a:cs typeface="Times New Roman" panose="02020603050405020304" pitchFamily="18" charset="0"/>
              </a:rPr>
              <a:t>种语境中一般也不会有</a:t>
            </a:r>
            <a:r>
              <a:rPr lang="en-US" altLang="zh-CN" sz="2000" b="1" dirty="0">
                <a:latin typeface="Times New Roman" panose="02020603050405020304" pitchFamily="18" charset="0"/>
                <a:ea typeface="KaiTi" panose="02010609060101010101" pitchFamily="49" charset="-122"/>
                <a:cs typeface="Times New Roman" panose="02020603050405020304" pitchFamily="18" charset="0"/>
              </a:rPr>
              <a:t>shall</a:t>
            </a:r>
            <a:r>
              <a:rPr lang="zh-CN" altLang="en-US" sz="2000" b="1" dirty="0">
                <a:latin typeface="Times New Roman" panose="02020603050405020304" pitchFamily="18" charset="0"/>
                <a:ea typeface="KaiTi" panose="02010609060101010101" pitchFamily="49" charset="-122"/>
                <a:cs typeface="Times New Roman" panose="02020603050405020304" pitchFamily="18" charset="0"/>
              </a:rPr>
              <a:t>。</a:t>
            </a:r>
            <a:endParaRPr lang="en-GB" altLang="zh-CN" sz="2000" b="1" dirty="0">
              <a:latin typeface="Times New Roman" panose="02020603050405020304" pitchFamily="18" charset="0"/>
              <a:ea typeface="KaiTi" panose="02010609060101010101" pitchFamily="49" charset="-122"/>
              <a:cs typeface="Times New Roman" panose="02020603050405020304" pitchFamily="18" charset="0"/>
            </a:endParaRPr>
          </a:p>
          <a:p>
            <a:pPr>
              <a:lnSpc>
                <a:spcPct val="150000"/>
              </a:lnSpc>
            </a:pPr>
            <a:r>
              <a:rPr lang="zh-CN" altLang="en-US" sz="2000" b="1" dirty="0">
                <a:latin typeface="Times New Roman" panose="02020603050405020304" pitchFamily="18" charset="0"/>
                <a:ea typeface="KaiTi" panose="02010609060101010101" pitchFamily="49" charset="-122"/>
                <a:cs typeface="Times New Roman" panose="02020603050405020304" pitchFamily="18" charset="0"/>
              </a:rPr>
              <a:t>三、如系援引既有联合国文件，则对于已有中文作准文本中的翻译，</a:t>
            </a:r>
            <a:r>
              <a:rPr lang="en-GB" altLang="zh-CN" sz="2000" b="1" dirty="0">
                <a:latin typeface="Times New Roman" panose="02020603050405020304" pitchFamily="18" charset="0"/>
                <a:ea typeface="KaiTi" panose="02010609060101010101" pitchFamily="49" charset="-122"/>
                <a:cs typeface="Times New Roman" panose="02020603050405020304" pitchFamily="18" charset="0"/>
              </a:rPr>
              <a:t>	</a:t>
            </a:r>
            <a:r>
              <a:rPr lang="zh-CN" altLang="en-US" sz="2000" b="1" dirty="0">
                <a:latin typeface="Times New Roman" panose="02020603050405020304" pitchFamily="18" charset="0"/>
                <a:ea typeface="KaiTi" panose="02010609060101010101" pitchFamily="49" charset="-122"/>
                <a:cs typeface="Times New Roman" panose="02020603050405020304" pitchFamily="18" charset="0"/>
              </a:rPr>
              <a:t>不作改动。</a:t>
            </a:r>
            <a:endParaRPr lang="en-GB" sz="2000" b="1" dirty="0">
              <a:latin typeface="Times New Roman" panose="02020603050405020304" pitchFamily="18" charset="0"/>
              <a:ea typeface="KaiTi"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18581780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Rounded Corners 15">
            <a:extLst>
              <a:ext uri="{FF2B5EF4-FFF2-40B4-BE49-F238E27FC236}">
                <a16:creationId xmlns:a16="http://schemas.microsoft.com/office/drawing/2014/main" id="{1969ADAE-FAF6-228F-1FB0-43BB772FA542}"/>
              </a:ext>
            </a:extLst>
          </p:cNvPr>
          <p:cNvSpPr/>
          <p:nvPr/>
        </p:nvSpPr>
        <p:spPr>
          <a:xfrm>
            <a:off x="2208180" y="1189613"/>
            <a:ext cx="9484468" cy="2840070"/>
          </a:xfrm>
          <a:prstGeom prst="round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25000"/>
              </a:lnSpc>
            </a:pPr>
            <a:r>
              <a:rPr lang="en-GB"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Guideline 4  Resort to means of dispute settlement</a:t>
            </a:r>
          </a:p>
          <a:p>
            <a:pPr>
              <a:lnSpc>
                <a:spcPct val="125000"/>
              </a:lnSpc>
            </a:pPr>
            <a:r>
              <a:rPr lang="en-GB"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	Disputes between international organizations or between international organizations 	and 	States </a:t>
            </a:r>
            <a:r>
              <a:rPr lang="en-GB" b="1" dirty="0">
                <a:solidFill>
                  <a:srgbClr val="FF0000"/>
                </a:solidFill>
                <a:latin typeface="Times New Roman" panose="02020603050405020304" pitchFamily="18" charset="0"/>
                <a:ea typeface="KaiTi" panose="02010609060101010101" pitchFamily="49" charset="-122"/>
                <a:cs typeface="Times New Roman" panose="02020603050405020304" pitchFamily="18" charset="0"/>
              </a:rPr>
              <a:t>should</a:t>
            </a:r>
            <a:r>
              <a:rPr lang="en-GB"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 be settled in good faith and in a spirit of cooperation by the means of 	dispute settlement referred to in draft guideline 2, subparagraph (c), that may be 	appropriate to the circumstances and the nature of the dispute.</a:t>
            </a:r>
          </a:p>
          <a:p>
            <a:pPr>
              <a:lnSpc>
                <a:spcPct val="125000"/>
              </a:lnSpc>
            </a:pP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指南</a:t>
            </a:r>
            <a:r>
              <a:rPr lang="en-US"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4 </a:t>
            </a: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诉诸争端解决方法</a:t>
            </a:r>
          </a:p>
          <a:p>
            <a:pPr>
              <a:lnSpc>
                <a:spcPct val="125000"/>
              </a:lnSpc>
            </a:pPr>
            <a:r>
              <a:rPr lang="en-GB"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	</a:t>
            </a: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对于国际组织之间或国际组织与国家之间的争端，</a:t>
            </a:r>
            <a:r>
              <a:rPr lang="zh-CN" altLang="en-US" b="1" dirty="0">
                <a:solidFill>
                  <a:srgbClr val="FF0000"/>
                </a:solidFill>
                <a:latin typeface="Times New Roman" panose="02020603050405020304" pitchFamily="18" charset="0"/>
                <a:ea typeface="KaiTi" panose="02010609060101010101" pitchFamily="49" charset="-122"/>
                <a:cs typeface="Times New Roman" panose="02020603050405020304" pitchFamily="18" charset="0"/>
              </a:rPr>
              <a:t>需</a:t>
            </a: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本着诚意与合作精神，通过指南</a:t>
            </a:r>
            <a:r>
              <a:rPr lang="en-GB"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	</a:t>
            </a: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草案</a:t>
            </a:r>
            <a:r>
              <a:rPr lang="en-US"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2(</a:t>
            </a:r>
            <a:r>
              <a:rPr lang="en-GB"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c)</a:t>
            </a: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项所述、可能适合争端的情况和性质的争端解决方法予以解决。</a:t>
            </a:r>
          </a:p>
        </p:txBody>
      </p:sp>
      <p:sp>
        <p:nvSpPr>
          <p:cNvPr id="17" name="Oval 16">
            <a:extLst>
              <a:ext uri="{FF2B5EF4-FFF2-40B4-BE49-F238E27FC236}">
                <a16:creationId xmlns:a16="http://schemas.microsoft.com/office/drawing/2014/main" id="{5341C1F6-0B6C-1E5E-118E-C65F236236FD}"/>
              </a:ext>
            </a:extLst>
          </p:cNvPr>
          <p:cNvSpPr/>
          <p:nvPr/>
        </p:nvSpPr>
        <p:spPr>
          <a:xfrm>
            <a:off x="1393083" y="890283"/>
            <a:ext cx="982494" cy="914400"/>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2600" b="1" dirty="0">
                <a:latin typeface="Times New Roman" panose="02020603050405020304" pitchFamily="18" charset="0"/>
                <a:ea typeface="KaiTi" panose="02010609060101010101" pitchFamily="49" charset="-122"/>
                <a:cs typeface="Times New Roman" panose="02020603050405020304" pitchFamily="18" charset="0"/>
              </a:rPr>
              <a:t>例</a:t>
            </a:r>
            <a:r>
              <a:rPr lang="en-GB" altLang="zh-CN" sz="2600" b="1" dirty="0">
                <a:latin typeface="Times New Roman" panose="02020603050405020304" pitchFamily="18" charset="0"/>
                <a:ea typeface="KaiTi" panose="02010609060101010101" pitchFamily="49" charset="-122"/>
                <a:cs typeface="Times New Roman" panose="02020603050405020304" pitchFamily="18" charset="0"/>
              </a:rPr>
              <a:t>1</a:t>
            </a:r>
            <a:endParaRPr lang="en-GB" sz="2600" b="1" dirty="0">
              <a:latin typeface="Times New Roman" panose="02020603050405020304" pitchFamily="18" charset="0"/>
              <a:ea typeface="KaiTi" panose="02010609060101010101" pitchFamily="49" charset="-122"/>
              <a:cs typeface="Times New Roman" panose="02020603050405020304" pitchFamily="18" charset="0"/>
            </a:endParaRPr>
          </a:p>
        </p:txBody>
      </p:sp>
      <p:sp>
        <p:nvSpPr>
          <p:cNvPr id="18" name="Rectangle: Rounded Corners 17">
            <a:extLst>
              <a:ext uri="{FF2B5EF4-FFF2-40B4-BE49-F238E27FC236}">
                <a16:creationId xmlns:a16="http://schemas.microsoft.com/office/drawing/2014/main" id="{D1E16B2B-A84D-4179-C941-625294CB0537}"/>
              </a:ext>
            </a:extLst>
          </p:cNvPr>
          <p:cNvSpPr/>
          <p:nvPr/>
        </p:nvSpPr>
        <p:spPr>
          <a:xfrm>
            <a:off x="2604177" y="4387174"/>
            <a:ext cx="9587823" cy="2470825"/>
          </a:xfrm>
          <a:prstGeom prst="round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25000"/>
              </a:lnSpc>
            </a:pPr>
            <a:r>
              <a:rPr lang="zh-CN" altLang="en-US"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rPr>
              <a:t>指南</a:t>
            </a:r>
            <a:r>
              <a:rPr lang="en-US" altLang="zh-CN"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rPr>
              <a:t>4</a:t>
            </a:r>
            <a:r>
              <a:rPr lang="zh-CN" altLang="en-US"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rPr>
              <a:t>评注第</a:t>
            </a:r>
            <a:r>
              <a:rPr lang="en-US" altLang="zh-CN"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rPr>
              <a:t>(5)</a:t>
            </a:r>
            <a:r>
              <a:rPr lang="zh-CN" altLang="en-US"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rPr>
              <a:t>段：</a:t>
            </a:r>
          </a:p>
          <a:p>
            <a:pPr>
              <a:lnSpc>
                <a:spcPct val="125000"/>
              </a:lnSpc>
            </a:pPr>
            <a:r>
              <a:rPr lang="en-GB"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rPr>
              <a:t>Draft guideline 4 recommends resorting to dispute settlement but avoids using language that could be understood as creating a legally binding obligation. Therefore, the term “</a:t>
            </a:r>
            <a:r>
              <a:rPr lang="en-GB" b="1" dirty="0">
                <a:solidFill>
                  <a:srgbClr val="FF0000"/>
                </a:solidFill>
                <a:latin typeface="Times New Roman" panose="02020603050405020304" pitchFamily="18" charset="0"/>
                <a:ea typeface="KaiTi" panose="02010609060101010101" pitchFamily="49" charset="-122"/>
                <a:cs typeface="Times New Roman" panose="02020603050405020304" pitchFamily="18" charset="0"/>
              </a:rPr>
              <a:t>should</a:t>
            </a:r>
            <a:r>
              <a:rPr lang="en-GB"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rPr>
              <a:t>” is more appropriate than the expression “</a:t>
            </a:r>
            <a:r>
              <a:rPr lang="en-GB" b="1" dirty="0">
                <a:solidFill>
                  <a:srgbClr val="FF0000"/>
                </a:solidFill>
                <a:latin typeface="Times New Roman" panose="02020603050405020304" pitchFamily="18" charset="0"/>
                <a:ea typeface="KaiTi" panose="02010609060101010101" pitchFamily="49" charset="-122"/>
                <a:cs typeface="Times New Roman" panose="02020603050405020304" pitchFamily="18" charset="0"/>
              </a:rPr>
              <a:t>shall</a:t>
            </a:r>
            <a:r>
              <a:rPr lang="en-GB"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rPr>
              <a:t>” in this context.</a:t>
            </a:r>
          </a:p>
          <a:p>
            <a:pPr>
              <a:lnSpc>
                <a:spcPct val="125000"/>
              </a:lnSpc>
            </a:pPr>
            <a:r>
              <a:rPr lang="zh-CN" altLang="en-US"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rPr>
              <a:t>指南草案</a:t>
            </a:r>
            <a:r>
              <a:rPr lang="en-US" altLang="zh-CN"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rPr>
              <a:t>4</a:t>
            </a:r>
            <a:r>
              <a:rPr lang="zh-CN" altLang="en-US"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rPr>
              <a:t>建议诉诸争端解决，但未使用可被理解为产生具有法律约束力的义务的语言。因此，在这种情况下，“</a:t>
            </a:r>
            <a:r>
              <a:rPr lang="zh-CN" altLang="en-US" b="1" dirty="0">
                <a:solidFill>
                  <a:srgbClr val="FF0000"/>
                </a:solidFill>
                <a:latin typeface="Times New Roman" panose="02020603050405020304" pitchFamily="18" charset="0"/>
                <a:ea typeface="KaiTi" panose="02010609060101010101" pitchFamily="49" charset="-122"/>
                <a:cs typeface="Times New Roman" panose="02020603050405020304" pitchFamily="18" charset="0"/>
              </a:rPr>
              <a:t>需</a:t>
            </a:r>
            <a:r>
              <a:rPr lang="zh-CN" altLang="en-US"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rPr>
              <a:t>”一词比“</a:t>
            </a:r>
            <a:r>
              <a:rPr lang="zh-CN" altLang="en-US" b="1" dirty="0">
                <a:solidFill>
                  <a:srgbClr val="FF0000"/>
                </a:solidFill>
                <a:latin typeface="Times New Roman" panose="02020603050405020304" pitchFamily="18" charset="0"/>
                <a:ea typeface="KaiTi" panose="02010609060101010101" pitchFamily="49" charset="-122"/>
                <a:cs typeface="Times New Roman" panose="02020603050405020304" pitchFamily="18" charset="0"/>
              </a:rPr>
              <a:t>应</a:t>
            </a:r>
            <a:r>
              <a:rPr lang="zh-CN" altLang="en-US" b="1" dirty="0">
                <a:solidFill>
                  <a:schemeClr val="accent1">
                    <a:lumMod val="75000"/>
                  </a:schemeClr>
                </a:solidFill>
                <a:latin typeface="Times New Roman" panose="02020603050405020304" pitchFamily="18" charset="0"/>
                <a:ea typeface="KaiTi" panose="02010609060101010101" pitchFamily="49" charset="-122"/>
                <a:cs typeface="Times New Roman" panose="02020603050405020304" pitchFamily="18" charset="0"/>
              </a:rPr>
              <a:t>”更为恰当。</a:t>
            </a:r>
          </a:p>
        </p:txBody>
      </p:sp>
      <p:sp>
        <p:nvSpPr>
          <p:cNvPr id="19" name="Oval 18">
            <a:extLst>
              <a:ext uri="{FF2B5EF4-FFF2-40B4-BE49-F238E27FC236}">
                <a16:creationId xmlns:a16="http://schemas.microsoft.com/office/drawing/2014/main" id="{9415CA3A-4870-C52A-C389-4D2F7A603322}"/>
              </a:ext>
            </a:extLst>
          </p:cNvPr>
          <p:cNvSpPr/>
          <p:nvPr/>
        </p:nvSpPr>
        <p:spPr>
          <a:xfrm>
            <a:off x="1787054" y="4051166"/>
            <a:ext cx="982494" cy="914400"/>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2600" b="1" dirty="0">
                <a:latin typeface="Times New Roman" panose="02020603050405020304" pitchFamily="18" charset="0"/>
                <a:ea typeface="KaiTi" panose="02010609060101010101" pitchFamily="49" charset="-122"/>
                <a:cs typeface="Times New Roman" panose="02020603050405020304" pitchFamily="18" charset="0"/>
              </a:rPr>
              <a:t>例</a:t>
            </a:r>
            <a:r>
              <a:rPr lang="en-GB" altLang="zh-CN" sz="2600" b="1" dirty="0">
                <a:latin typeface="Times New Roman" panose="02020603050405020304" pitchFamily="18" charset="0"/>
                <a:ea typeface="KaiTi" panose="02010609060101010101" pitchFamily="49" charset="-122"/>
                <a:cs typeface="Times New Roman" panose="02020603050405020304" pitchFamily="18" charset="0"/>
              </a:rPr>
              <a:t>2</a:t>
            </a:r>
            <a:endParaRPr lang="en-GB" sz="2600" b="1" dirty="0">
              <a:latin typeface="Times New Roman" panose="02020603050405020304" pitchFamily="18" charset="0"/>
              <a:ea typeface="KaiTi" panose="02010609060101010101" pitchFamily="49" charset="-122"/>
              <a:cs typeface="Times New Roman" panose="02020603050405020304" pitchFamily="18" charset="0"/>
            </a:endParaRPr>
          </a:p>
        </p:txBody>
      </p:sp>
      <p:sp>
        <p:nvSpPr>
          <p:cNvPr id="23" name="Scroll: Horizontal 22">
            <a:extLst>
              <a:ext uri="{FF2B5EF4-FFF2-40B4-BE49-F238E27FC236}">
                <a16:creationId xmlns:a16="http://schemas.microsoft.com/office/drawing/2014/main" id="{DE07BDC8-776B-6E4C-A50F-75602E358B13}"/>
              </a:ext>
            </a:extLst>
          </p:cNvPr>
          <p:cNvSpPr/>
          <p:nvPr/>
        </p:nvSpPr>
        <p:spPr>
          <a:xfrm>
            <a:off x="2208179" y="-55933"/>
            <a:ext cx="9983821" cy="914400"/>
          </a:xfrm>
          <a:prstGeom prst="horizontalScroll">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CN" sz="2200" b="1" dirty="0">
                <a:effectLst>
                  <a:outerShdw blurRad="38100" dist="38100" dir="2700000" algn="tl">
                    <a:srgbClr val="000000">
                      <a:alpha val="43137"/>
                    </a:srgbClr>
                  </a:outerShdw>
                </a:effectLst>
                <a:latin typeface="Times New Roman" panose="02020603050405020304" pitchFamily="18" charset="0"/>
                <a:ea typeface="KaiTi" panose="02010609060101010101" pitchFamily="49" charset="-122"/>
                <a:cs typeface="Times New Roman" panose="02020603050405020304" pitchFamily="18" charset="0"/>
              </a:rPr>
              <a:t>《</a:t>
            </a:r>
            <a:r>
              <a:rPr lang="zh-CN" altLang="en-US" sz="2200" b="1" dirty="0">
                <a:effectLst>
                  <a:outerShdw blurRad="38100" dist="38100" dir="2700000" algn="tl">
                    <a:srgbClr val="000000">
                      <a:alpha val="43137"/>
                    </a:srgbClr>
                  </a:outerShdw>
                </a:effectLst>
                <a:latin typeface="Times New Roman" panose="02020603050405020304" pitchFamily="18" charset="0"/>
                <a:ea typeface="KaiTi" panose="02010609060101010101" pitchFamily="49" charset="-122"/>
                <a:cs typeface="Times New Roman" panose="02020603050405020304" pitchFamily="18" charset="0"/>
              </a:rPr>
              <a:t>国际组织作为当事方的争端的解决指南草案</a:t>
            </a:r>
            <a:r>
              <a:rPr lang="en-US" altLang="zh-CN" sz="2200" b="1" dirty="0">
                <a:effectLst>
                  <a:outerShdw blurRad="38100" dist="38100" dir="2700000" algn="tl">
                    <a:srgbClr val="000000">
                      <a:alpha val="43137"/>
                    </a:srgbClr>
                  </a:outerShdw>
                </a:effectLst>
                <a:latin typeface="Times New Roman" panose="02020603050405020304" pitchFamily="18" charset="0"/>
                <a:ea typeface="KaiTi" panose="02010609060101010101" pitchFamily="49" charset="-122"/>
                <a:cs typeface="Times New Roman" panose="02020603050405020304" pitchFamily="18" charset="0"/>
              </a:rPr>
              <a:t>》</a:t>
            </a:r>
            <a:r>
              <a:rPr lang="zh-CN" altLang="en-US" sz="2200" b="1" dirty="0">
                <a:effectLst>
                  <a:outerShdw blurRad="38100" dist="38100" dir="2700000" algn="tl">
                    <a:srgbClr val="000000">
                      <a:alpha val="43137"/>
                    </a:srgbClr>
                  </a:outerShdw>
                </a:effectLst>
                <a:latin typeface="Times New Roman" panose="02020603050405020304" pitchFamily="18" charset="0"/>
                <a:ea typeface="KaiTi" panose="02010609060101010101" pitchFamily="49" charset="-122"/>
                <a:cs typeface="Times New Roman" panose="02020603050405020304" pitchFamily="18" charset="0"/>
              </a:rPr>
              <a:t>中关于</a:t>
            </a:r>
            <a:r>
              <a:rPr lang="en-US" altLang="zh-CN" sz="2200" b="1" dirty="0">
                <a:effectLst>
                  <a:outerShdw blurRad="38100" dist="38100" dir="2700000" algn="tl">
                    <a:srgbClr val="000000">
                      <a:alpha val="43137"/>
                    </a:srgbClr>
                  </a:outerShdw>
                </a:effectLst>
                <a:latin typeface="Times New Roman" panose="02020603050405020304" pitchFamily="18" charset="0"/>
                <a:ea typeface="KaiTi" panose="02010609060101010101" pitchFamily="49" charset="-122"/>
                <a:cs typeface="Times New Roman" panose="02020603050405020304" pitchFamily="18" charset="0"/>
              </a:rPr>
              <a:t>Should/shall</a:t>
            </a:r>
            <a:r>
              <a:rPr lang="zh-CN" altLang="en-US" sz="2200" b="1" dirty="0">
                <a:effectLst>
                  <a:outerShdw blurRad="38100" dist="38100" dir="2700000" algn="tl">
                    <a:srgbClr val="000000">
                      <a:alpha val="43137"/>
                    </a:srgbClr>
                  </a:outerShdw>
                </a:effectLst>
                <a:latin typeface="Times New Roman" panose="02020603050405020304" pitchFamily="18" charset="0"/>
                <a:ea typeface="KaiTi" panose="02010609060101010101" pitchFamily="49" charset="-122"/>
                <a:cs typeface="Times New Roman" panose="02020603050405020304" pitchFamily="18" charset="0"/>
              </a:rPr>
              <a:t>的典型例句</a:t>
            </a:r>
          </a:p>
        </p:txBody>
      </p:sp>
    </p:spTree>
    <p:extLst>
      <p:ext uri="{BB962C8B-B14F-4D97-AF65-F5344CB8AC3E}">
        <p14:creationId xmlns:p14="http://schemas.microsoft.com/office/powerpoint/2010/main" val="30904631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012BD690-FA5E-307F-CA24-F702F0B926FA}"/>
              </a:ext>
            </a:extLst>
          </p:cNvPr>
          <p:cNvSpPr/>
          <p:nvPr/>
        </p:nvSpPr>
        <p:spPr>
          <a:xfrm>
            <a:off x="2334638" y="486383"/>
            <a:ext cx="9572017" cy="2412460"/>
          </a:xfrm>
          <a:prstGeom prst="round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25000"/>
              </a:lnSpc>
            </a:pPr>
            <a:r>
              <a:rPr lang="en-GB"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Guideline 6  Requirements for arbitration and judicial settlement </a:t>
            </a:r>
          </a:p>
          <a:p>
            <a:pPr>
              <a:lnSpc>
                <a:spcPct val="125000"/>
              </a:lnSpc>
            </a:pPr>
            <a:r>
              <a:rPr lang="en-GB"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       Arbitration and judicial settlement </a:t>
            </a:r>
            <a:r>
              <a:rPr lang="en-GB" b="1" dirty="0">
                <a:solidFill>
                  <a:srgbClr val="FF0000"/>
                </a:solidFill>
                <a:latin typeface="Times New Roman" panose="02020603050405020304" pitchFamily="18" charset="0"/>
                <a:ea typeface="KaiTi" panose="02010609060101010101" pitchFamily="49" charset="-122"/>
                <a:cs typeface="Times New Roman" panose="02020603050405020304" pitchFamily="18" charset="0"/>
              </a:rPr>
              <a:t>shall</a:t>
            </a:r>
            <a:r>
              <a:rPr lang="en-GB"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 conform to the requirements of          	independence and impartiality of adjudicators and due process.</a:t>
            </a:r>
          </a:p>
          <a:p>
            <a:pPr>
              <a:lnSpc>
                <a:spcPts val="1200"/>
              </a:lnSpc>
            </a:pPr>
            <a:endParaRPr lang="en-GB"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endParaRPr>
          </a:p>
          <a:p>
            <a:pPr>
              <a:lnSpc>
                <a:spcPct val="125000"/>
              </a:lnSpc>
            </a:pP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指南</a:t>
            </a:r>
            <a:r>
              <a:rPr lang="en-US"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6  </a:t>
            </a: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对仲裁和司法解决的要求</a:t>
            </a:r>
          </a:p>
          <a:p>
            <a:pPr>
              <a:lnSpc>
                <a:spcPct val="125000"/>
              </a:lnSpc>
            </a:pPr>
            <a:r>
              <a:rPr lang="en-GB"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	</a:t>
            </a: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仲裁和司法解决</a:t>
            </a:r>
            <a:r>
              <a:rPr lang="zh-CN" altLang="en-US" b="1" dirty="0">
                <a:solidFill>
                  <a:srgbClr val="FF0000"/>
                </a:solidFill>
                <a:latin typeface="Times New Roman" panose="02020603050405020304" pitchFamily="18" charset="0"/>
                <a:ea typeface="KaiTi" panose="02010609060101010101" pitchFamily="49" charset="-122"/>
                <a:cs typeface="Times New Roman" panose="02020603050405020304" pitchFamily="18" charset="0"/>
              </a:rPr>
              <a:t>应</a:t>
            </a: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符合裁决者独立性和公正性以及正当程序的要求。</a:t>
            </a:r>
          </a:p>
        </p:txBody>
      </p:sp>
      <p:sp>
        <p:nvSpPr>
          <p:cNvPr id="5" name="Oval 4">
            <a:extLst>
              <a:ext uri="{FF2B5EF4-FFF2-40B4-BE49-F238E27FC236}">
                <a16:creationId xmlns:a16="http://schemas.microsoft.com/office/drawing/2014/main" id="{2C2C1188-B186-EBAD-7741-EEED540F1033}"/>
              </a:ext>
            </a:extLst>
          </p:cNvPr>
          <p:cNvSpPr/>
          <p:nvPr/>
        </p:nvSpPr>
        <p:spPr>
          <a:xfrm>
            <a:off x="1551563" y="56745"/>
            <a:ext cx="1006812" cy="964660"/>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2600" b="1" dirty="0">
                <a:latin typeface="Times New Roman" panose="02020603050405020304" pitchFamily="18" charset="0"/>
                <a:ea typeface="KaiTi" panose="02010609060101010101" pitchFamily="49" charset="-122"/>
                <a:cs typeface="Times New Roman" panose="02020603050405020304" pitchFamily="18" charset="0"/>
              </a:rPr>
              <a:t>例</a:t>
            </a:r>
            <a:r>
              <a:rPr lang="en-GB" altLang="zh-CN" sz="2600" b="1" dirty="0">
                <a:latin typeface="Times New Roman" panose="02020603050405020304" pitchFamily="18" charset="0"/>
                <a:ea typeface="KaiTi" panose="02010609060101010101" pitchFamily="49" charset="-122"/>
                <a:cs typeface="Times New Roman" panose="02020603050405020304" pitchFamily="18" charset="0"/>
              </a:rPr>
              <a:t>3</a:t>
            </a:r>
            <a:endParaRPr lang="en-GB" sz="2600" b="1" dirty="0">
              <a:latin typeface="Times New Roman" panose="02020603050405020304" pitchFamily="18" charset="0"/>
              <a:ea typeface="KaiTi" panose="02010609060101010101" pitchFamily="49" charset="-122"/>
              <a:cs typeface="Times New Roman" panose="02020603050405020304" pitchFamily="18" charset="0"/>
            </a:endParaRPr>
          </a:p>
        </p:txBody>
      </p:sp>
      <p:sp>
        <p:nvSpPr>
          <p:cNvPr id="6" name="Rectangle: Rounded Corners 5">
            <a:extLst>
              <a:ext uri="{FF2B5EF4-FFF2-40B4-BE49-F238E27FC236}">
                <a16:creationId xmlns:a16="http://schemas.microsoft.com/office/drawing/2014/main" id="{8DCB1F2F-6DDE-D70E-F882-456E7336E8E7}"/>
              </a:ext>
            </a:extLst>
          </p:cNvPr>
          <p:cNvSpPr/>
          <p:nvPr/>
        </p:nvSpPr>
        <p:spPr>
          <a:xfrm>
            <a:off x="1801846" y="3107988"/>
            <a:ext cx="10285379" cy="3336587"/>
          </a:xfrm>
          <a:prstGeom prst="round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25000"/>
              </a:lnSpc>
            </a:pP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指南</a:t>
            </a:r>
            <a:r>
              <a:rPr lang="en-US"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6</a:t>
            </a: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评注第</a:t>
            </a:r>
            <a:r>
              <a:rPr lang="en-US"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(8)</a:t>
            </a: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段</a:t>
            </a:r>
          </a:p>
          <a:p>
            <a:pPr>
              <a:lnSpc>
                <a:spcPct val="125000"/>
              </a:lnSpc>
            </a:pPr>
            <a:r>
              <a:rPr lang="en-GB"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In light of the general acceptance that the independence and impartiality of adjudicators and due process are not merely aspirations, but legal obligations under applicable rules of international law, draft guideline 6 is formulated in obligatory language, stating that arbitration and judicial settlement “</a:t>
            </a:r>
            <a:r>
              <a:rPr lang="en-GB" b="1" dirty="0">
                <a:solidFill>
                  <a:srgbClr val="FF0000"/>
                </a:solidFill>
                <a:latin typeface="Times New Roman" panose="02020603050405020304" pitchFamily="18" charset="0"/>
                <a:ea typeface="KaiTi" panose="02010609060101010101" pitchFamily="49" charset="-122"/>
                <a:cs typeface="Times New Roman" panose="02020603050405020304" pitchFamily="18" charset="0"/>
              </a:rPr>
              <a:t>shall</a:t>
            </a:r>
            <a:r>
              <a:rPr lang="en-GB"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 conform to these requirements of the rule of law.</a:t>
            </a:r>
          </a:p>
          <a:p>
            <a:pPr>
              <a:lnSpc>
                <a:spcPct val="125000"/>
              </a:lnSpc>
            </a:pP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鉴于人们普遍认为，裁决人的独立性和公正性以及正当程序不仅仅是愿望，而且是适用的国际法规则规定的法律义务，因此指南草案</a:t>
            </a:r>
            <a:r>
              <a:rPr lang="en-US" altLang="zh-CN"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6</a:t>
            </a: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在措辞上使用了强制性语言，提出仲裁和司法解决“</a:t>
            </a:r>
            <a:r>
              <a:rPr lang="zh-CN" altLang="en-US" b="1" dirty="0">
                <a:solidFill>
                  <a:srgbClr val="FF0000"/>
                </a:solidFill>
                <a:latin typeface="Times New Roman" panose="02020603050405020304" pitchFamily="18" charset="0"/>
                <a:ea typeface="KaiTi" panose="02010609060101010101" pitchFamily="49" charset="-122"/>
                <a:cs typeface="Times New Roman" panose="02020603050405020304" pitchFamily="18" charset="0"/>
              </a:rPr>
              <a:t>应</a:t>
            </a:r>
            <a:r>
              <a:rPr lang="zh-CN" altLang="en-US"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”符合这些法治的要求。</a:t>
            </a:r>
          </a:p>
        </p:txBody>
      </p:sp>
      <p:sp>
        <p:nvSpPr>
          <p:cNvPr id="7" name="Oval 6">
            <a:extLst>
              <a:ext uri="{FF2B5EF4-FFF2-40B4-BE49-F238E27FC236}">
                <a16:creationId xmlns:a16="http://schemas.microsoft.com/office/drawing/2014/main" id="{E1449F66-A8CB-FA87-A285-E96762D6B318}"/>
              </a:ext>
            </a:extLst>
          </p:cNvPr>
          <p:cNvSpPr/>
          <p:nvPr/>
        </p:nvSpPr>
        <p:spPr>
          <a:xfrm>
            <a:off x="1056670" y="2819401"/>
            <a:ext cx="1006812" cy="964660"/>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2600" b="1" dirty="0">
                <a:latin typeface="Times New Roman" panose="02020603050405020304" pitchFamily="18" charset="0"/>
                <a:ea typeface="KaiTi" panose="02010609060101010101" pitchFamily="49" charset="-122"/>
                <a:cs typeface="Times New Roman" panose="02020603050405020304" pitchFamily="18" charset="0"/>
              </a:rPr>
              <a:t>例</a:t>
            </a:r>
            <a:r>
              <a:rPr lang="en-GB" altLang="zh-CN" sz="2600" b="1" dirty="0">
                <a:latin typeface="Times New Roman" panose="02020603050405020304" pitchFamily="18" charset="0"/>
                <a:ea typeface="KaiTi" panose="02010609060101010101" pitchFamily="49" charset="-122"/>
                <a:cs typeface="Times New Roman" panose="02020603050405020304" pitchFamily="18" charset="0"/>
              </a:rPr>
              <a:t>4</a:t>
            </a:r>
            <a:endParaRPr lang="en-GB" sz="2600" b="1" dirty="0">
              <a:latin typeface="Times New Roman" panose="02020603050405020304" pitchFamily="18" charset="0"/>
              <a:ea typeface="KaiTi"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9502181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A8BFDAAF-CC1E-9507-9886-7C90DD054569}"/>
              </a:ext>
            </a:extLst>
          </p:cNvPr>
          <p:cNvSpPr/>
          <p:nvPr/>
        </p:nvSpPr>
        <p:spPr>
          <a:xfrm>
            <a:off x="1924050" y="1400175"/>
            <a:ext cx="9867900" cy="1695450"/>
          </a:xfrm>
          <a:prstGeom prst="round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lnSpc>
                <a:spcPct val="125000"/>
              </a:lnSpc>
              <a:buFont typeface="Wingdings" panose="05000000000000000000" pitchFamily="2" charset="2"/>
              <a:buChar char="Ø"/>
            </a:pPr>
            <a:r>
              <a:rPr lang="en-GB"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casual vacancy								</a:t>
            </a:r>
            <a:r>
              <a:rPr lang="zh-CN" altLang="en-US"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旧译：意外空缺</a:t>
            </a:r>
            <a:endParaRPr lang="en-GB" altLang="zh-CN"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endParaRPr>
          </a:p>
          <a:p>
            <a:pPr>
              <a:lnSpc>
                <a:spcPct val="125000"/>
              </a:lnSpc>
            </a:pPr>
            <a:r>
              <a:rPr lang="en-GB" altLang="zh-CN"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												</a:t>
            </a:r>
            <a:r>
              <a:rPr lang="zh-CN" altLang="en-US"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现译：临时空缺</a:t>
            </a:r>
            <a:endParaRPr lang="en-GB" altLang="zh-CN"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endParaRPr>
          </a:p>
          <a:p>
            <a:pPr>
              <a:lnSpc>
                <a:spcPct val="125000"/>
              </a:lnSpc>
            </a:pPr>
            <a:r>
              <a:rPr lang="zh-CN" altLang="en-US"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说明：指席位在任期内因辞任、离世或失去资格等原因空出。</a:t>
            </a:r>
            <a:endParaRPr lang="en-GB" altLang="zh-CN"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endParaRPr>
          </a:p>
          <a:p>
            <a:pPr>
              <a:lnSpc>
                <a:spcPct val="125000"/>
              </a:lnSpc>
            </a:pPr>
            <a:r>
              <a:rPr lang="en-GB"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	     </a:t>
            </a:r>
            <a:r>
              <a:rPr lang="zh-CN" altLang="en-US"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另有一种译法“偶发空缺”。</a:t>
            </a:r>
            <a:endParaRPr lang="en-GB"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endParaRPr>
          </a:p>
        </p:txBody>
      </p:sp>
      <p:sp>
        <p:nvSpPr>
          <p:cNvPr id="7" name="Rectangle: Rounded Corners 6">
            <a:extLst>
              <a:ext uri="{FF2B5EF4-FFF2-40B4-BE49-F238E27FC236}">
                <a16:creationId xmlns:a16="http://schemas.microsoft.com/office/drawing/2014/main" id="{15396396-4946-4C7F-32FF-59F4CBD1FC82}"/>
              </a:ext>
            </a:extLst>
          </p:cNvPr>
          <p:cNvSpPr/>
          <p:nvPr/>
        </p:nvSpPr>
        <p:spPr>
          <a:xfrm>
            <a:off x="1924051" y="3860007"/>
            <a:ext cx="9867900" cy="1695450"/>
          </a:xfrm>
          <a:prstGeom prst="round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lnSpc>
                <a:spcPct val="125000"/>
              </a:lnSpc>
              <a:buFont typeface="Wingdings" panose="05000000000000000000" pitchFamily="2" charset="2"/>
              <a:buChar char="Ø"/>
            </a:pPr>
            <a:r>
              <a:rPr lang="en-GB"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inchoate offences								</a:t>
            </a:r>
            <a:r>
              <a:rPr lang="zh-CN" altLang="en-US"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旧译：不完整犯罪</a:t>
            </a:r>
            <a:endParaRPr lang="en-GB" altLang="zh-CN"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endParaRPr>
          </a:p>
          <a:p>
            <a:pPr>
              <a:lnSpc>
                <a:spcPct val="125000"/>
              </a:lnSpc>
            </a:pPr>
            <a:r>
              <a:rPr lang="en-GB" altLang="zh-CN"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												</a:t>
            </a:r>
            <a:r>
              <a:rPr lang="zh-CN" altLang="en-US"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现译：未完成罪（未完成罪行）</a:t>
            </a:r>
            <a:endParaRPr lang="en-GB" altLang="zh-CN"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endParaRPr>
          </a:p>
          <a:p>
            <a:pPr>
              <a:lnSpc>
                <a:spcPct val="125000"/>
              </a:lnSpc>
            </a:pPr>
            <a:r>
              <a:rPr lang="zh-CN" altLang="en-US"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说明：应中国籍代表建议修改。</a:t>
            </a:r>
            <a:r>
              <a:rPr lang="en-GB" altLang="zh-CN" dirty="0">
                <a:solidFill>
                  <a:srgbClr val="0070C0"/>
                </a:solidFill>
              </a:rPr>
              <a:t>	</a:t>
            </a:r>
            <a:r>
              <a:rPr lang="en-GB" dirty="0">
                <a:solidFill>
                  <a:srgbClr val="0070C0"/>
                </a:solidFill>
              </a:rPr>
              <a:t> </a:t>
            </a:r>
          </a:p>
        </p:txBody>
      </p:sp>
    </p:spTree>
    <p:extLst>
      <p:ext uri="{BB962C8B-B14F-4D97-AF65-F5344CB8AC3E}">
        <p14:creationId xmlns:p14="http://schemas.microsoft.com/office/powerpoint/2010/main" val="3925276182"/>
      </p:ext>
    </p:extLst>
  </p:cSld>
  <p:clrMapOvr>
    <a:masterClrMapping/>
  </p:clrMapOvr>
  <p:transition spd="slow">
    <p:wheel spokes="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CAD0BE60-B21F-A592-0FF0-E693BC0CCF61}"/>
              </a:ext>
            </a:extLst>
          </p:cNvPr>
          <p:cNvSpPr/>
          <p:nvPr/>
        </p:nvSpPr>
        <p:spPr>
          <a:xfrm>
            <a:off x="2114550" y="1047750"/>
            <a:ext cx="9353550" cy="1762125"/>
          </a:xfrm>
          <a:prstGeom prst="round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lnSpc>
                <a:spcPct val="125000"/>
              </a:lnSpc>
              <a:buFont typeface="Wingdings" panose="05000000000000000000" pitchFamily="2" charset="2"/>
              <a:buChar char="Ø"/>
            </a:pPr>
            <a:r>
              <a:rPr lang="en-GB"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maritime areas under its jurisdiction			</a:t>
            </a:r>
            <a:r>
              <a:rPr lang="zh-CN" altLang="en-US"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旧译：所辖海域</a:t>
            </a:r>
            <a:endParaRPr lang="en-GB" altLang="zh-CN"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endParaRPr>
          </a:p>
          <a:p>
            <a:pPr>
              <a:lnSpc>
                <a:spcPct val="125000"/>
              </a:lnSpc>
            </a:pPr>
            <a:r>
              <a:rPr lang="en-GB" altLang="zh-CN"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												</a:t>
            </a:r>
            <a:r>
              <a:rPr lang="zh-CN" altLang="en-US"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现译：所管辖海域</a:t>
            </a:r>
            <a:endParaRPr lang="en-GB" altLang="zh-CN"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endParaRPr>
          </a:p>
          <a:p>
            <a:pPr>
              <a:lnSpc>
                <a:spcPct val="125000"/>
              </a:lnSpc>
            </a:pPr>
            <a:r>
              <a:rPr lang="zh-CN" altLang="en-US"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说明：应中国籍代表建议修改。现译法系为排除没有管辖权但实际控制的情况。</a:t>
            </a:r>
            <a:endParaRPr lang="en-GB"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endParaRPr>
          </a:p>
        </p:txBody>
      </p:sp>
      <p:sp>
        <p:nvSpPr>
          <p:cNvPr id="5" name="Rectangle: Rounded Corners 4">
            <a:extLst>
              <a:ext uri="{FF2B5EF4-FFF2-40B4-BE49-F238E27FC236}">
                <a16:creationId xmlns:a16="http://schemas.microsoft.com/office/drawing/2014/main" id="{DCE7002B-2272-4007-8FB3-9004D8C0EAF1}"/>
              </a:ext>
            </a:extLst>
          </p:cNvPr>
          <p:cNvSpPr/>
          <p:nvPr/>
        </p:nvSpPr>
        <p:spPr>
          <a:xfrm>
            <a:off x="2114550" y="3743325"/>
            <a:ext cx="9353549" cy="1666875"/>
          </a:xfrm>
          <a:prstGeom prst="round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lnSpc>
                <a:spcPct val="125000"/>
              </a:lnSpc>
              <a:buFont typeface="Wingdings" panose="05000000000000000000" pitchFamily="2" charset="2"/>
              <a:buChar char="Ø"/>
            </a:pPr>
            <a:r>
              <a:rPr lang="en-GB"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Pacific Islands Forum							</a:t>
            </a:r>
            <a:r>
              <a:rPr lang="zh-CN" altLang="en-US"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旧译：太平洋岛国论坛</a:t>
            </a:r>
            <a:endParaRPr lang="en-GB" altLang="zh-CN"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endParaRPr>
          </a:p>
          <a:p>
            <a:pPr>
              <a:lnSpc>
                <a:spcPct val="125000"/>
              </a:lnSpc>
            </a:pPr>
            <a:r>
              <a:rPr lang="en-GB"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												</a:t>
            </a:r>
            <a:r>
              <a:rPr lang="zh-CN" altLang="en-US"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现译：太平洋岛屿论坛</a:t>
            </a:r>
            <a:endParaRPr lang="en-GB" altLang="zh-CN"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endParaRPr>
          </a:p>
          <a:p>
            <a:pPr>
              <a:lnSpc>
                <a:spcPct val="125000"/>
              </a:lnSpc>
            </a:pPr>
            <a:r>
              <a:rPr lang="zh-CN" altLang="en-US"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说明：该论坛</a:t>
            </a:r>
            <a:r>
              <a:rPr lang="en-GB" altLang="zh-CN"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18</a:t>
            </a:r>
            <a:r>
              <a:rPr lang="zh-CN" altLang="en-US"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个成员中有</a:t>
            </a:r>
            <a:r>
              <a:rPr lang="en-GB" altLang="zh-CN"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2</a:t>
            </a:r>
            <a:r>
              <a:rPr lang="zh-CN" altLang="en-US"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个法国海外领地</a:t>
            </a:r>
            <a:r>
              <a:rPr lang="en-US" altLang="zh-CN"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a:t>
            </a:r>
            <a:r>
              <a:rPr lang="zh-CN" altLang="en-US"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法属波利尼西亚和新喀里多尼</a:t>
            </a:r>
            <a:r>
              <a:rPr lang="en-GB" altLang="zh-CN"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	     </a:t>
            </a:r>
            <a:r>
              <a:rPr lang="zh-CN" altLang="en-US"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亚。</a:t>
            </a:r>
            <a:endParaRPr lang="en-GB"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234632474"/>
      </p:ext>
    </p:extLst>
  </p:cSld>
  <p:clrMapOvr>
    <a:masterClrMapping/>
  </p:clrMapOvr>
  <p:transition spd="slow">
    <p:comb/>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A34776C3-8676-7B16-3C68-6A15E1F92112}"/>
              </a:ext>
            </a:extLst>
          </p:cNvPr>
          <p:cNvSpPr/>
          <p:nvPr/>
        </p:nvSpPr>
        <p:spPr>
          <a:xfrm>
            <a:off x="1876425" y="1362075"/>
            <a:ext cx="9658350" cy="4381500"/>
          </a:xfrm>
          <a:prstGeom prst="round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lnSpc>
                <a:spcPct val="125000"/>
              </a:lnSpc>
              <a:buFont typeface="Wingdings" panose="05000000000000000000" pitchFamily="2" charset="2"/>
              <a:buChar char="Ø"/>
            </a:pPr>
            <a:r>
              <a:rPr lang="en-GB"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draft provisions								</a:t>
            </a:r>
            <a:r>
              <a:rPr lang="zh-CN" altLang="en-US"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旧译：条款草案</a:t>
            </a:r>
            <a:endParaRPr lang="en-GB" altLang="zh-CN"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endParaRPr>
          </a:p>
          <a:p>
            <a:pPr>
              <a:lnSpc>
                <a:spcPct val="125000"/>
              </a:lnSpc>
            </a:pPr>
            <a:r>
              <a:rPr lang="en-GB"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												</a:t>
            </a:r>
            <a:r>
              <a:rPr lang="zh-CN" altLang="en-US"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现译：条文草案</a:t>
            </a:r>
            <a:endParaRPr lang="en-GB" altLang="zh-CN"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endParaRPr>
          </a:p>
          <a:p>
            <a:pPr>
              <a:lnSpc>
                <a:spcPct val="125000"/>
              </a:lnSpc>
            </a:pPr>
            <a:endParaRPr lang="en-GB" altLang="zh-CN"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endParaRPr>
          </a:p>
          <a:p>
            <a:pPr>
              <a:lnSpc>
                <a:spcPct val="125000"/>
              </a:lnSpc>
            </a:pPr>
            <a:r>
              <a:rPr lang="zh-CN" altLang="en-US"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说明：</a:t>
            </a:r>
            <a:r>
              <a:rPr lang="en-US" altLang="zh-CN"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a:t>
            </a:r>
            <a:r>
              <a:rPr lang="zh-CN" altLang="en-US"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国际法委员会章程</a:t>
            </a:r>
            <a:r>
              <a:rPr lang="en-US" altLang="zh-CN"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a:t>
            </a:r>
            <a:r>
              <a:rPr lang="zh-CN" altLang="en-US"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第</a:t>
            </a:r>
            <a:r>
              <a:rPr lang="en-GB" altLang="zh-CN"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20</a:t>
            </a:r>
            <a:r>
              <a:rPr lang="zh-CN" altLang="en-US"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条规定：“委员会应以条款</a:t>
            </a:r>
            <a:r>
              <a:rPr lang="en-GB" altLang="zh-CN"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(articles)</a:t>
            </a:r>
            <a:r>
              <a:rPr lang="zh-CN" altLang="en-US"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形式编写草案</a:t>
            </a:r>
            <a:r>
              <a:rPr lang="en-US" altLang="zh-CN"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a:t>
            </a:r>
            <a:r>
              <a:rPr lang="zh-CN" altLang="en-US"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a:t>
            </a:r>
            <a:r>
              <a:rPr lang="zh-CN" altLang="en-US" sz="2000" b="1" dirty="0">
                <a:solidFill>
                  <a:schemeClr val="tx1"/>
                </a:solidFill>
                <a:latin typeface="Times New Roman" panose="02020603050405020304" pitchFamily="18" charset="0"/>
                <a:ea typeface="KaiTi" panose="02010609060101010101" pitchFamily="49" charset="-122"/>
                <a:cs typeface="Times New Roman" panose="02020603050405020304" pitchFamily="18" charset="0"/>
              </a:rPr>
              <a:t>此处省略号应居中，但是</a:t>
            </a:r>
            <a:r>
              <a:rPr lang="en-GB" altLang="zh-CN" sz="2000" b="1" dirty="0">
                <a:solidFill>
                  <a:schemeClr val="tx1"/>
                </a:solidFill>
                <a:latin typeface="Times New Roman" panose="02020603050405020304" pitchFamily="18" charset="0"/>
                <a:ea typeface="KaiTi" panose="02010609060101010101" pitchFamily="49" charset="-122"/>
                <a:cs typeface="Times New Roman" panose="02020603050405020304" pitchFamily="18" charset="0"/>
              </a:rPr>
              <a:t>PPT</a:t>
            </a:r>
            <a:r>
              <a:rPr lang="zh-CN" altLang="en-US" sz="2000" b="1" dirty="0">
                <a:solidFill>
                  <a:schemeClr val="tx1"/>
                </a:solidFill>
                <a:latin typeface="Times New Roman" panose="02020603050405020304" pitchFamily="18" charset="0"/>
                <a:ea typeface="KaiTi" panose="02010609060101010101" pitchFamily="49" charset="-122"/>
                <a:cs typeface="Times New Roman" panose="02020603050405020304" pitchFamily="18" charset="0"/>
              </a:rPr>
              <a:t>中打不出来</a:t>
            </a:r>
            <a:r>
              <a:rPr lang="zh-CN" altLang="en-US"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a:t>
            </a:r>
            <a:endParaRPr lang="en-GB" altLang="zh-CN"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endParaRPr>
          </a:p>
          <a:p>
            <a:pPr>
              <a:lnSpc>
                <a:spcPct val="125000"/>
              </a:lnSpc>
            </a:pPr>
            <a:endParaRPr lang="en-GB" altLang="zh-CN"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endParaRPr>
          </a:p>
          <a:p>
            <a:pPr>
              <a:lnSpc>
                <a:spcPct val="125000"/>
              </a:lnSpc>
            </a:pPr>
            <a:r>
              <a:rPr lang="zh-CN" altLang="en-US"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委员会工作产物的主要形式：</a:t>
            </a:r>
            <a:r>
              <a:rPr lang="en-GB" altLang="zh-CN"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draft articles, draft principles, draft guidelines, draft conclusions</a:t>
            </a:r>
            <a:r>
              <a:rPr lang="zh-CN" altLang="en-US"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a:t>
            </a:r>
            <a:r>
              <a:rPr lang="en-GB" altLang="zh-CN"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 </a:t>
            </a:r>
            <a:r>
              <a:rPr lang="zh-CN" altLang="en-US"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此外可能还有报告等形式。</a:t>
            </a:r>
            <a:endParaRPr lang="en-GB" altLang="zh-CN"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endParaRPr>
          </a:p>
          <a:p>
            <a:pPr>
              <a:lnSpc>
                <a:spcPct val="125000"/>
              </a:lnSpc>
            </a:pPr>
            <a:endParaRPr lang="en-GB" altLang="zh-CN"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endParaRPr>
          </a:p>
          <a:p>
            <a:pPr>
              <a:lnSpc>
                <a:spcPct val="125000"/>
              </a:lnSpc>
            </a:pPr>
            <a:r>
              <a:rPr lang="zh-CN" altLang="en-US"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rPr>
              <a:t>条文：法规、章程等的分条说明的文字。</a:t>
            </a:r>
            <a:endParaRPr lang="en-GB" sz="2000" b="1" dirty="0">
              <a:solidFill>
                <a:srgbClr val="0070C0"/>
              </a:solidFill>
              <a:latin typeface="Times New Roman" panose="02020603050405020304" pitchFamily="18" charset="0"/>
              <a:ea typeface="KaiTi"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95395044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9D5A772F7035942BC2C375CCE34784F" ma:contentTypeVersion="16" ma:contentTypeDescription="Create a new document." ma:contentTypeScope="" ma:versionID="148eca7a4c9d38c3769470b5d4025f2e">
  <xsd:schema xmlns:xsd="http://www.w3.org/2001/XMLSchema" xmlns:xs="http://www.w3.org/2001/XMLSchema" xmlns:p="http://schemas.microsoft.com/office/2006/metadata/properties" xmlns:ns2="cd363d60-c3fb-4279-bb3e-0ba290b6ed81" xmlns:ns3="d5bb65fb-1c03-441d-8d1b-f8853a13de5d" xmlns:ns4="985ec44e-1bab-4c0b-9df0-6ba128686fc9" targetNamespace="http://schemas.microsoft.com/office/2006/metadata/properties" ma:root="true" ma:fieldsID="cb44f71b85bf56d752c447acfb1e49e1" ns2:_="" ns3:_="" ns4:_="">
    <xsd:import namespace="cd363d60-c3fb-4279-bb3e-0ba290b6ed81"/>
    <xsd:import namespace="d5bb65fb-1c03-441d-8d1b-f8853a13de5d"/>
    <xsd:import namespace="985ec44e-1bab-4c0b-9df0-6ba128686fc9"/>
    <xsd:element name="properties">
      <xsd:complexType>
        <xsd:sequence>
          <xsd:element name="documentManagement">
            <xsd:complexType>
              <xsd:all>
                <xsd:element ref="ns2:MediaServiceMetadata" minOccurs="0"/>
                <xsd:element ref="ns2:MediaServiceFastMetadata" minOccurs="0"/>
                <xsd:element ref="ns2:MediaServiceDateTaken"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4:TaxCatchAll"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d363d60-c3fb-4279-bb3e-0ba290b6ed8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LengthInSeconds" ma:index="15" nillable="true" ma:displayName="Length (seconds)"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78175662-8596-484a-92c7-351d01561e22"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5bb65fb-1c03-441d-8d1b-f8853a13de5d"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85ec44e-1bab-4c0b-9df0-6ba128686fc9"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61525027-c822-46f6-aeb1-9e5c318492c8}" ma:internalName="TaxCatchAll" ma:showField="CatchAllData" ma:web="d5bb65fb-1c03-441d-8d1b-f8853a13de5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d363d60-c3fb-4279-bb3e-0ba290b6ed81">
      <Terms xmlns="http://schemas.microsoft.com/office/infopath/2007/PartnerControls"/>
    </lcf76f155ced4ddcb4097134ff3c332f>
    <TaxCatchAll xmlns="985ec44e-1bab-4c0b-9df0-6ba128686fc9" xsi:nil="true"/>
  </documentManagement>
</p:properties>
</file>

<file path=customXml/itemProps1.xml><?xml version="1.0" encoding="utf-8"?>
<ds:datastoreItem xmlns:ds="http://schemas.openxmlformats.org/officeDocument/2006/customXml" ds:itemID="{BB440E35-8C5B-46A1-9EA3-7562E77E24F4}"/>
</file>

<file path=customXml/itemProps2.xml><?xml version="1.0" encoding="utf-8"?>
<ds:datastoreItem xmlns:ds="http://schemas.openxmlformats.org/officeDocument/2006/customXml" ds:itemID="{9D299228-98BE-4091-83BC-BC881C7476FB}"/>
</file>

<file path=customXml/itemProps3.xml><?xml version="1.0" encoding="utf-8"?>
<ds:datastoreItem xmlns:ds="http://schemas.openxmlformats.org/officeDocument/2006/customXml" ds:itemID="{57365383-7844-4195-BFFC-4B37DBB6E92F}"/>
</file>

<file path=docProps/app.xml><?xml version="1.0" encoding="utf-8"?>
<Properties xmlns="http://schemas.openxmlformats.org/officeDocument/2006/extended-properties" xmlns:vt="http://schemas.openxmlformats.org/officeDocument/2006/docPropsVTypes">
  <Template>Parallax</Template>
  <TotalTime>3790</TotalTime>
  <Words>1771</Words>
  <Application>Microsoft Office PowerPoint</Application>
  <PresentationFormat>Widescreen</PresentationFormat>
  <Paragraphs>111</Paragraphs>
  <Slides>13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KaiTi</vt:lpstr>
      <vt:lpstr>Arial</vt:lpstr>
      <vt:lpstr>Calibri</vt:lpstr>
      <vt:lpstr>Corbel</vt:lpstr>
      <vt:lpstr>Times New Roman</vt:lpstr>
      <vt:lpstr>Wingdings</vt:lpstr>
      <vt:lpstr>Parallax</vt:lpstr>
      <vt:lpstr>国际法委员会第七十五届会议报告翻译工作总结</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Cassarah</dc:creator>
  <cp:lastModifiedBy>Weixiu Yang</cp:lastModifiedBy>
  <cp:revision>54</cp:revision>
  <dcterms:created xsi:type="dcterms:W3CDTF">2024-10-15T21:41:59Z</dcterms:created>
  <dcterms:modified xsi:type="dcterms:W3CDTF">2024-10-21T07:03:25Z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0x01010089D5A772F7035942BC2C375CCE34784F</vt:lpwstr>
  </property>
</Properties>
</file>